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notesMasterIdLst>
    <p:notesMasterId r:id="rId38"/>
  </p:notesMasterIdLst>
  <p:sldSz cx="14630400" cy="8229600"/>
  <p:notesSz cx="8229600" cy="14630400"/>
  <p:embeddedFontLst>
    <p:embeddedFont>
      <p:font typeface="Comfortaa"/>
      <p:regular r:id="rId43"/>
    </p:embeddedFont>
    <p:embeddedFont>
      <p:font typeface="Comfortaa"/>
      <p:regular r:id="rId44"/>
    </p:embeddedFont>
    <p:embeddedFont>
      <p:font typeface="Raleway Medium"/>
      <p:regular r:id="rId45"/>
    </p:embeddedFont>
    <p:embeddedFont>
      <p:font typeface="Raleway Medium"/>
      <p:regular r:id="rId46"/>
    </p:embeddedFont>
    <p:embeddedFont>
      <p:font typeface="Raleway Medium"/>
      <p:regular r:id="rId47"/>
    </p:embeddedFont>
    <p:embeddedFont>
      <p:font typeface="Raleway Medium"/>
      <p:regular r:id="rId4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 Id="rId43" Type="http://schemas.openxmlformats.org/officeDocument/2006/relationships/font" Target="fonts/font1.fntdata"/><Relationship Id="rId44" Type="http://schemas.openxmlformats.org/officeDocument/2006/relationships/font" Target="fonts/font2.fntdata"/><Relationship Id="rId45" Type="http://schemas.openxmlformats.org/officeDocument/2006/relationships/font" Target="fonts/font3.fntdata"/><Relationship Id="rId46" Type="http://schemas.openxmlformats.org/officeDocument/2006/relationships/font" Target="fonts/font4.fntdata"/><Relationship Id="rId47" Type="http://schemas.openxmlformats.org/officeDocument/2006/relationships/font" Target="fonts/font5.fntdata"/><Relationship Id="rId48"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017-1.png>
</file>

<file path=ppt/media/image-1018-1.png>
</file>

<file path=ppt/media/image-1019-1.png>
</file>

<file path=ppt/media/image-1020-1.png>
</file>

<file path=ppt/media/image-1021-1.png>
</file>

<file path=ppt/media/image-1022-1.png>
</file>

<file path=ppt/media/image-1023-1.png>
</file>

<file path=ppt/media/image-1024-1.png>
</file>

<file path=ppt/media/image-1025-1.png>
</file>

<file path=ppt/media/image-1026-1.png>
</file>

<file path=ppt/media/image-1027-1.png>
</file>

<file path=ppt/media/image-1028-1.png>
</file>

<file path=ppt/media/image-1029-1.png>
</file>

<file path=ppt/media/image-1030-1.png>
</file>

<file path=ppt/media/image-1031-1.png>
</file>

<file path=ppt/media/image-1032-1.png>
</file>

<file path=ppt/media/image-1033-1.png>
</file>

<file path=ppt/media/image-1034-1.png>
</file>

<file path=ppt/media/image-1035-1.png>
</file>

<file path=ppt/media/image-1036-1.png>
</file>

<file path=ppt/media/image-1037-1.png>
</file>

<file path=ppt/media/image-19-1.png>
</file>

<file path=ppt/media/image-24-1.png>
</file>

<file path=ppt/media/image-25-1.png>
</file>

<file path=ppt/media/image-26-1.png>
</file>

<file path=ppt/media/image-29-1.png>
</file>

<file path=ppt/media/image-34-1.png>
</file>

<file path=ppt/media/image-35-1.png>
</file>

<file path=ppt/media/image-36-1.png>
</file>

<file path=ppt/media/image-4-1.png>
</file>

<file path=ppt/media/image-5-1.png>
</file>

<file path=ppt/media/image-6-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6-1.png"/><Relationship Id="rId3"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7-1.png"/><Relationship Id="rId3"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8-1.png"/><Relationship Id="rId3"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9-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0-1.png"/><Relationship Id="rId3"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1-1.png"/><Relationship Id="rId3"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2-1.png"/><Relationship Id="rId3"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3-1.png"/><Relationship Id="rId3"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4-1.png"/><Relationship Id="rId3"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5-1.png"/><Relationship Id="rId3"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6-1.png"/><Relationship Id="rId3"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7-1.png"/><Relationship Id="rId3"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8-1.png"/><Relationship Id="rId3"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29-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0-1.png"/><Relationship Id="rId3"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1-1.png"/><Relationship Id="rId3"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2-1.png"/><Relationship Id="rId3"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3-1.png"/><Relationship Id="rId3"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4-1.png"/><Relationship Id="rId3"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5-1.png"/><Relationship Id="rId3"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6-1.png"/><Relationship Id="rId3"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37-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2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lide 2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lide 2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lide 2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lide 2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lide 3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lide 3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Slide 3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lide 3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lide 3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Slide 3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lide 3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hyperlink" Target="https://platform.openai.com/docs/assistants/how-it-works" TargetMode="External"/><Relationship Id="rId2" Type="http://schemas.openxmlformats.org/officeDocument/2006/relationships/hyperlink" Target="https://microsoft.github.io/autogen/0.2/docs/tutorial/conversation-patterns#nested-chats" TargetMode="External"/><Relationship Id="rId3" Type="http://schemas.openxmlformats.org/officeDocument/2006/relationships/slideLayout" Target="../slideLayouts/slideLayout14.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slideLayout" Target="../slideLayouts/slideLayout20.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hyperlink" Target="https://platform.openai.com/docs/assistants/tools/code-interpreter" TargetMode="External"/><Relationship Id="rId2" Type="http://schemas.openxmlformats.org/officeDocument/2006/relationships/hyperlink" Target="https://platform.openai.com/docs/assistants/tools/file-search" TargetMode="External"/><Relationship Id="rId3" Type="http://schemas.openxmlformats.org/officeDocument/2006/relationships/hyperlink" Target="https://platform.openai.com/docs/assistants/tools/function-calling" TargetMode="External"/><Relationship Id="rId4" Type="http://schemas.openxmlformats.org/officeDocument/2006/relationships/hyperlink" Target="https://microsoft.github.io/autogen/0.2/docs/notebooks/agentchat_oai_assistant_function_call" TargetMode="External"/><Relationship Id="rId5" Type="http://schemas.openxmlformats.org/officeDocument/2006/relationships/hyperlink" Target="https://microsoft.github.io/autogen/0.2/docs/notebooks/agentchat_oai_code_interpreter" TargetMode="External"/><Relationship Id="rId6" Type="http://schemas.openxmlformats.org/officeDocument/2006/relationships/hyperlink" Target="https://microsoft.github.io/autogen/0.2/docs/notebooks/agentchat_oai_assistant_groupchat" TargetMode="External"/><Relationship Id="rId7" Type="http://schemas.openxmlformats.org/officeDocument/2006/relationships/slideLayout" Target="../slideLayouts/slideLayout24.xml"/><Relationship Id="rId8"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image-24-1.png"/><Relationship Id="rId2" Type="http://schemas.openxmlformats.org/officeDocument/2006/relationships/slideLayout" Target="../slideLayouts/slideLayout25.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image-25-1.png"/><Relationship Id="rId2" Type="http://schemas.openxmlformats.org/officeDocument/2006/relationships/slideLayout" Target="../slideLayouts/slideLayout26.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image-26-1.png"/><Relationship Id="rId2" Type="http://schemas.openxmlformats.org/officeDocument/2006/relationships/slideLayout" Target="../slideLayouts/slideLayout27.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hyperlink" Target="https://www.analyticsvidhya.com/blog/2024/10/chatbots-with-autogen-studio/" TargetMode="External"/><Relationship Id="rId2" Type="http://schemas.openxmlformats.org/officeDocument/2006/relationships/slideLayout" Target="../slideLayouts/slideLayout28.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image-29-1.png"/><Relationship Id="rId2" Type="http://schemas.openxmlformats.org/officeDocument/2006/relationships/slideLayout" Target="../slideLayouts/slideLayout30.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hyperlink" Target="https://microsoft.github.io/autogen/0.2/docs/Use-Cases/agent_chat" TargetMode="External"/><Relationship Id="rId2" Type="http://schemas.openxmlformats.org/officeDocument/2006/relationships/hyperlink" Target="https://microsoft.github.io/autogen/0.2/docs/Use-Cases/agent_chat#supporting-diverse-conversation-patterns" TargetMode="External"/><Relationship Id="rId3" Type="http://schemas.openxmlformats.org/officeDocument/2006/relationships/hyperlink" Target="https://microsoft.github.io/autogen/0.2/docs/Use-Cases/agent_chat#diverse-applications-implemented-with-autogen" TargetMode="External"/><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image" Target="../media/image-34-1.png"/><Relationship Id="rId2" Type="http://schemas.openxmlformats.org/officeDocument/2006/relationships/slideLayout" Target="../slideLayouts/slideLayout35.xml"/><Relationship Id="rId3"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image" Target="../media/image-35-1.png"/><Relationship Id="rId2" Type="http://schemas.openxmlformats.org/officeDocument/2006/relationships/slideLayout" Target="../slideLayouts/slideLayout36.xml"/><Relationship Id="rId3"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image-36-1.png"/><Relationship Id="rId2" Type="http://schemas.openxmlformats.org/officeDocument/2006/relationships/slideLayout" Target="../slideLayouts/slideLayout37.xml"/><Relationship Id="rId3"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hyperlink" Target="https://github.com/microsoft/optiguide" TargetMode="External"/><Relationship Id="rId2" Type="http://schemas.openxmlformats.org/officeDocument/2006/relationships/hyperlink" Target="https://github.com/microsoft/autogen/blob/0.2/notebook/agentchat_groupchat.ipynb" TargetMode="External"/><Relationship Id="rId3" Type="http://schemas.openxmlformats.org/officeDocument/2006/relationships/hyperlink" Target="https://microsoft.github.io/autogen/docs/notebooks/agentchat_groupchat_finite_state_machine" TargetMode="External"/><Relationship Id="rId4" Type="http://schemas.openxmlformats.org/officeDocument/2006/relationships/hyperlink" Target="https://github.com/microsoft/autogen/blob/0.2/notebook/agentchat_nested_chats_chess.ipynb" TargetMode="External"/><Relationship Id="rId5" Type="http://schemas.openxmlformats.org/officeDocument/2006/relationships/hyperlink" Target="https://github.com/microsoft/autogen/blob/0.2/notebook/agentchat_two_users.ipynb" TargetMode="External"/><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2453759"/>
            <a:ext cx="7415927" cy="1371600"/>
          </a:xfrm>
          <a:prstGeom prst="rect">
            <a:avLst/>
          </a:prstGeom>
          <a:noFill/>
          <a:ln/>
        </p:spPr>
        <p:txBody>
          <a:bodyPr wrap="square" lIns="0" tIns="0" rIns="0" bIns="0" rtlCol="0" anchor="t"/>
          <a:lstStyle/>
          <a:p>
            <a:pPr algn="l"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Autogen: The Future of Automated Generation</a:t>
            </a:r>
            <a:endParaRPr lang="en-US" sz="4300" dirty="0"/>
          </a:p>
        </p:txBody>
      </p:sp>
      <p:sp>
        <p:nvSpPr>
          <p:cNvPr id="4" name="Text 1"/>
          <p:cNvSpPr/>
          <p:nvPr/>
        </p:nvSpPr>
        <p:spPr>
          <a:xfrm>
            <a:off x="864037" y="4195643"/>
            <a:ext cx="7415927" cy="1580198"/>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Welcome to the world of Autogen, where the lines between human and machine creativity blur. Join us as we explore the transformative potential of automated generation across various fields.</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31959" y="339447"/>
            <a:ext cx="2743200" cy="342900"/>
          </a:xfrm>
          <a:prstGeom prst="rect">
            <a:avLst/>
          </a:prstGeom>
          <a:noFill/>
          <a:ln/>
        </p:spPr>
        <p:txBody>
          <a:bodyPr wrap="none" lIns="0" tIns="0" rIns="0" bIns="0" rtlCol="0" anchor="t"/>
          <a:lstStyle/>
          <a:p>
            <a:pPr algn="l" indent="0" marL="0">
              <a:lnSpc>
                <a:spcPts val="2700"/>
              </a:lnSpc>
              <a:buNone/>
            </a:pPr>
            <a:endParaRPr lang="en-US" sz="2150" dirty="0"/>
          </a:p>
        </p:txBody>
      </p:sp>
      <p:sp>
        <p:nvSpPr>
          <p:cNvPr id="3" name="Shape 1"/>
          <p:cNvSpPr/>
          <p:nvPr/>
        </p:nvSpPr>
        <p:spPr>
          <a:xfrm>
            <a:off x="431959" y="929164"/>
            <a:ext cx="13766483" cy="9973389"/>
          </a:xfrm>
          <a:prstGeom prst="roundRect">
            <a:avLst>
              <a:gd name="adj" fmla="val 1857"/>
            </a:avLst>
          </a:prstGeom>
          <a:noFill/>
          <a:ln w="7620">
            <a:solidFill>
              <a:srgbClr val="FFFFFF">
                <a:alpha val="24000"/>
              </a:srgbClr>
            </a:solidFill>
            <a:prstDash val="solid"/>
          </a:ln>
        </p:spPr>
      </p:sp>
      <p:sp>
        <p:nvSpPr>
          <p:cNvPr id="4" name="Shape 2"/>
          <p:cNvSpPr/>
          <p:nvPr/>
        </p:nvSpPr>
        <p:spPr>
          <a:xfrm>
            <a:off x="439579" y="936784"/>
            <a:ext cx="13751243" cy="321231"/>
          </a:xfrm>
          <a:prstGeom prst="rect">
            <a:avLst/>
          </a:prstGeom>
          <a:solidFill>
            <a:srgbClr val="FFFFFF">
              <a:alpha val="4000"/>
            </a:srgbClr>
          </a:solidFill>
          <a:ln/>
        </p:spPr>
      </p:sp>
      <p:sp>
        <p:nvSpPr>
          <p:cNvPr id="5" name="Text 3"/>
          <p:cNvSpPr/>
          <p:nvPr/>
        </p:nvSpPr>
        <p:spPr>
          <a:xfrm>
            <a:off x="562928" y="1018461"/>
            <a:ext cx="318730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Domain</a:t>
            </a:r>
            <a:endParaRPr lang="en-US" sz="750" dirty="0"/>
          </a:p>
        </p:txBody>
      </p:sp>
      <p:sp>
        <p:nvSpPr>
          <p:cNvPr id="6" name="Text 4"/>
          <p:cNvSpPr/>
          <p:nvPr/>
        </p:nvSpPr>
        <p:spPr>
          <a:xfrm>
            <a:off x="4004548" y="1018461"/>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Use Cases</a:t>
            </a:r>
            <a:endParaRPr lang="en-US" sz="750" dirty="0"/>
          </a:p>
        </p:txBody>
      </p:sp>
      <p:sp>
        <p:nvSpPr>
          <p:cNvPr id="7" name="Text 5"/>
          <p:cNvSpPr/>
          <p:nvPr/>
        </p:nvSpPr>
        <p:spPr>
          <a:xfrm>
            <a:off x="7442359" y="1018461"/>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Applications</a:t>
            </a:r>
            <a:endParaRPr lang="en-US" sz="750" dirty="0"/>
          </a:p>
        </p:txBody>
      </p:sp>
      <p:sp>
        <p:nvSpPr>
          <p:cNvPr id="8" name="Text 6"/>
          <p:cNvSpPr/>
          <p:nvPr/>
        </p:nvSpPr>
        <p:spPr>
          <a:xfrm>
            <a:off x="10880169" y="1018461"/>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9" name="Shape 7"/>
          <p:cNvSpPr/>
          <p:nvPr/>
        </p:nvSpPr>
        <p:spPr>
          <a:xfrm>
            <a:off x="439579" y="1258014"/>
            <a:ext cx="13751243" cy="321231"/>
          </a:xfrm>
          <a:prstGeom prst="rect">
            <a:avLst/>
          </a:prstGeom>
          <a:solidFill>
            <a:srgbClr val="000000">
              <a:alpha val="4000"/>
            </a:srgbClr>
          </a:solidFill>
          <a:ln/>
        </p:spPr>
      </p:sp>
      <p:sp>
        <p:nvSpPr>
          <p:cNvPr id="10" name="Text 8"/>
          <p:cNvSpPr/>
          <p:nvPr/>
        </p:nvSpPr>
        <p:spPr>
          <a:xfrm>
            <a:off x="562928" y="1339691"/>
            <a:ext cx="318730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NLP</a:t>
            </a:r>
            <a:endParaRPr lang="en-US" sz="750" dirty="0"/>
          </a:p>
        </p:txBody>
      </p:sp>
      <p:sp>
        <p:nvSpPr>
          <p:cNvPr id="11" name="Text 9"/>
          <p:cNvSpPr/>
          <p:nvPr/>
        </p:nvSpPr>
        <p:spPr>
          <a:xfrm>
            <a:off x="4004548" y="1339691"/>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Automated content creation for blogs and emails</a:t>
            </a:r>
            <a:endParaRPr lang="en-US" sz="750" dirty="0"/>
          </a:p>
        </p:txBody>
      </p:sp>
      <p:sp>
        <p:nvSpPr>
          <p:cNvPr id="12" name="Text 10"/>
          <p:cNvSpPr/>
          <p:nvPr/>
        </p:nvSpPr>
        <p:spPr>
          <a:xfrm>
            <a:off x="7442359" y="1339691"/>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AI writing tools (Grammarly, Jasper)</a:t>
            </a:r>
            <a:endParaRPr lang="en-US" sz="750" dirty="0"/>
          </a:p>
        </p:txBody>
      </p:sp>
      <p:sp>
        <p:nvSpPr>
          <p:cNvPr id="13" name="Text 11"/>
          <p:cNvSpPr/>
          <p:nvPr/>
        </p:nvSpPr>
        <p:spPr>
          <a:xfrm>
            <a:off x="10880169" y="1339691"/>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4" name="Shape 12"/>
          <p:cNvSpPr/>
          <p:nvPr/>
        </p:nvSpPr>
        <p:spPr>
          <a:xfrm>
            <a:off x="439579" y="1579245"/>
            <a:ext cx="13751243" cy="321231"/>
          </a:xfrm>
          <a:prstGeom prst="rect">
            <a:avLst/>
          </a:prstGeom>
          <a:solidFill>
            <a:srgbClr val="FFFFFF">
              <a:alpha val="4000"/>
            </a:srgbClr>
          </a:solidFill>
          <a:ln/>
        </p:spPr>
      </p:sp>
      <p:sp>
        <p:nvSpPr>
          <p:cNvPr id="15" name="Text 13"/>
          <p:cNvSpPr/>
          <p:nvPr/>
        </p:nvSpPr>
        <p:spPr>
          <a:xfrm>
            <a:off x="562928" y="1660922"/>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6" name="Text 14"/>
          <p:cNvSpPr/>
          <p:nvPr/>
        </p:nvSpPr>
        <p:spPr>
          <a:xfrm>
            <a:off x="4004548" y="1660922"/>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Chatbots for customer support</a:t>
            </a:r>
            <a:endParaRPr lang="en-US" sz="750" dirty="0"/>
          </a:p>
        </p:txBody>
      </p:sp>
      <p:sp>
        <p:nvSpPr>
          <p:cNvPr id="17" name="Text 15"/>
          <p:cNvSpPr/>
          <p:nvPr/>
        </p:nvSpPr>
        <p:spPr>
          <a:xfrm>
            <a:off x="7442359" y="1660922"/>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Gmail Smart Compose</a:t>
            </a:r>
            <a:endParaRPr lang="en-US" sz="750" dirty="0"/>
          </a:p>
        </p:txBody>
      </p:sp>
      <p:sp>
        <p:nvSpPr>
          <p:cNvPr id="18" name="Text 16"/>
          <p:cNvSpPr/>
          <p:nvPr/>
        </p:nvSpPr>
        <p:spPr>
          <a:xfrm>
            <a:off x="10880169" y="1660922"/>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9" name="Shape 17"/>
          <p:cNvSpPr/>
          <p:nvPr/>
        </p:nvSpPr>
        <p:spPr>
          <a:xfrm>
            <a:off x="439579" y="1900476"/>
            <a:ext cx="13751243" cy="321231"/>
          </a:xfrm>
          <a:prstGeom prst="rect">
            <a:avLst/>
          </a:prstGeom>
          <a:solidFill>
            <a:srgbClr val="000000">
              <a:alpha val="4000"/>
            </a:srgbClr>
          </a:solidFill>
          <a:ln/>
        </p:spPr>
      </p:sp>
      <p:sp>
        <p:nvSpPr>
          <p:cNvPr id="20" name="Text 18"/>
          <p:cNvSpPr/>
          <p:nvPr/>
        </p:nvSpPr>
        <p:spPr>
          <a:xfrm>
            <a:off x="562928" y="1982153"/>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21" name="Text 19"/>
          <p:cNvSpPr/>
          <p:nvPr/>
        </p:nvSpPr>
        <p:spPr>
          <a:xfrm>
            <a:off x="4004548" y="1982153"/>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Legal and financial report summarization</a:t>
            </a:r>
            <a:endParaRPr lang="en-US" sz="750" dirty="0"/>
          </a:p>
        </p:txBody>
      </p:sp>
      <p:sp>
        <p:nvSpPr>
          <p:cNvPr id="22" name="Text 20"/>
          <p:cNvSpPr/>
          <p:nvPr/>
        </p:nvSpPr>
        <p:spPr>
          <a:xfrm>
            <a:off x="7442359" y="1982153"/>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AI-based legal tech platforms</a:t>
            </a:r>
            <a:endParaRPr lang="en-US" sz="750" dirty="0"/>
          </a:p>
        </p:txBody>
      </p:sp>
      <p:sp>
        <p:nvSpPr>
          <p:cNvPr id="23" name="Text 21"/>
          <p:cNvSpPr/>
          <p:nvPr/>
        </p:nvSpPr>
        <p:spPr>
          <a:xfrm>
            <a:off x="10880169" y="1982153"/>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24" name="Shape 22"/>
          <p:cNvSpPr/>
          <p:nvPr/>
        </p:nvSpPr>
        <p:spPr>
          <a:xfrm>
            <a:off x="439579" y="2221706"/>
            <a:ext cx="13751243" cy="321231"/>
          </a:xfrm>
          <a:prstGeom prst="rect">
            <a:avLst/>
          </a:prstGeom>
          <a:solidFill>
            <a:srgbClr val="FFFFFF">
              <a:alpha val="4000"/>
            </a:srgbClr>
          </a:solidFill>
          <a:ln/>
        </p:spPr>
      </p:sp>
      <p:sp>
        <p:nvSpPr>
          <p:cNvPr id="25" name="Text 23"/>
          <p:cNvSpPr/>
          <p:nvPr/>
        </p:nvSpPr>
        <p:spPr>
          <a:xfrm>
            <a:off x="562928" y="2303383"/>
            <a:ext cx="318730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Computer Vision</a:t>
            </a:r>
            <a:endParaRPr lang="en-US" sz="750" dirty="0"/>
          </a:p>
        </p:txBody>
      </p:sp>
      <p:sp>
        <p:nvSpPr>
          <p:cNvPr id="26" name="Text 24"/>
          <p:cNvSpPr/>
          <p:nvPr/>
        </p:nvSpPr>
        <p:spPr>
          <a:xfrm>
            <a:off x="4004548" y="2303383"/>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Synthetic data generation for model training</a:t>
            </a:r>
            <a:endParaRPr lang="en-US" sz="750" dirty="0"/>
          </a:p>
        </p:txBody>
      </p:sp>
      <p:sp>
        <p:nvSpPr>
          <p:cNvPr id="27" name="Text 25"/>
          <p:cNvSpPr/>
          <p:nvPr/>
        </p:nvSpPr>
        <p:spPr>
          <a:xfrm>
            <a:off x="7442359" y="2303383"/>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Autonomous vehicle perception systems</a:t>
            </a:r>
            <a:endParaRPr lang="en-US" sz="750" dirty="0"/>
          </a:p>
        </p:txBody>
      </p:sp>
      <p:sp>
        <p:nvSpPr>
          <p:cNvPr id="28" name="Text 26"/>
          <p:cNvSpPr/>
          <p:nvPr/>
        </p:nvSpPr>
        <p:spPr>
          <a:xfrm>
            <a:off x="10880169" y="2303383"/>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29" name="Shape 27"/>
          <p:cNvSpPr/>
          <p:nvPr/>
        </p:nvSpPr>
        <p:spPr>
          <a:xfrm>
            <a:off x="439579" y="2542937"/>
            <a:ext cx="13751243" cy="321231"/>
          </a:xfrm>
          <a:prstGeom prst="rect">
            <a:avLst/>
          </a:prstGeom>
          <a:solidFill>
            <a:srgbClr val="000000">
              <a:alpha val="4000"/>
            </a:srgbClr>
          </a:solidFill>
          <a:ln/>
        </p:spPr>
      </p:sp>
      <p:sp>
        <p:nvSpPr>
          <p:cNvPr id="30" name="Text 28"/>
          <p:cNvSpPr/>
          <p:nvPr/>
        </p:nvSpPr>
        <p:spPr>
          <a:xfrm>
            <a:off x="562928" y="2624614"/>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31" name="Text 29"/>
          <p:cNvSpPr/>
          <p:nvPr/>
        </p:nvSpPr>
        <p:spPr>
          <a:xfrm>
            <a:off x="4004548" y="2624614"/>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AI-powered graphic design</a:t>
            </a:r>
            <a:endParaRPr lang="en-US" sz="750" dirty="0"/>
          </a:p>
        </p:txBody>
      </p:sp>
      <p:sp>
        <p:nvSpPr>
          <p:cNvPr id="32" name="Text 30"/>
          <p:cNvSpPr/>
          <p:nvPr/>
        </p:nvSpPr>
        <p:spPr>
          <a:xfrm>
            <a:off x="7442359" y="2624614"/>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E-commerce image generation</a:t>
            </a:r>
            <a:endParaRPr lang="en-US" sz="750" dirty="0"/>
          </a:p>
        </p:txBody>
      </p:sp>
      <p:sp>
        <p:nvSpPr>
          <p:cNvPr id="33" name="Text 31"/>
          <p:cNvSpPr/>
          <p:nvPr/>
        </p:nvSpPr>
        <p:spPr>
          <a:xfrm>
            <a:off x="10880169" y="2624614"/>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34" name="Shape 32"/>
          <p:cNvSpPr/>
          <p:nvPr/>
        </p:nvSpPr>
        <p:spPr>
          <a:xfrm>
            <a:off x="439579" y="2864168"/>
            <a:ext cx="13751243" cy="321231"/>
          </a:xfrm>
          <a:prstGeom prst="rect">
            <a:avLst/>
          </a:prstGeom>
          <a:solidFill>
            <a:srgbClr val="FFFFFF">
              <a:alpha val="4000"/>
            </a:srgbClr>
          </a:solidFill>
          <a:ln/>
        </p:spPr>
      </p:sp>
      <p:sp>
        <p:nvSpPr>
          <p:cNvPr id="35" name="Text 33"/>
          <p:cNvSpPr/>
          <p:nvPr/>
        </p:nvSpPr>
        <p:spPr>
          <a:xfrm>
            <a:off x="562928" y="2945844"/>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36" name="Text 34"/>
          <p:cNvSpPr/>
          <p:nvPr/>
        </p:nvSpPr>
        <p:spPr>
          <a:xfrm>
            <a:off x="4004548" y="2945844"/>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Virtual try-ons in fashion</a:t>
            </a:r>
            <a:endParaRPr lang="en-US" sz="750" dirty="0"/>
          </a:p>
        </p:txBody>
      </p:sp>
      <p:sp>
        <p:nvSpPr>
          <p:cNvPr id="37" name="Text 35"/>
          <p:cNvSpPr/>
          <p:nvPr/>
        </p:nvSpPr>
        <p:spPr>
          <a:xfrm>
            <a:off x="7442359" y="2945844"/>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Marketing campaigns automation</a:t>
            </a:r>
            <a:endParaRPr lang="en-US" sz="750" dirty="0"/>
          </a:p>
        </p:txBody>
      </p:sp>
      <p:sp>
        <p:nvSpPr>
          <p:cNvPr id="38" name="Text 36"/>
          <p:cNvSpPr/>
          <p:nvPr/>
        </p:nvSpPr>
        <p:spPr>
          <a:xfrm>
            <a:off x="10880169" y="2945844"/>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39" name="Shape 37"/>
          <p:cNvSpPr/>
          <p:nvPr/>
        </p:nvSpPr>
        <p:spPr>
          <a:xfrm>
            <a:off x="439579" y="3185398"/>
            <a:ext cx="13751243" cy="321231"/>
          </a:xfrm>
          <a:prstGeom prst="rect">
            <a:avLst/>
          </a:prstGeom>
          <a:solidFill>
            <a:srgbClr val="000000">
              <a:alpha val="4000"/>
            </a:srgbClr>
          </a:solidFill>
          <a:ln/>
        </p:spPr>
      </p:sp>
      <p:sp>
        <p:nvSpPr>
          <p:cNvPr id="40" name="Text 38"/>
          <p:cNvSpPr/>
          <p:nvPr/>
        </p:nvSpPr>
        <p:spPr>
          <a:xfrm>
            <a:off x="562928" y="3267075"/>
            <a:ext cx="318730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E-Commerce</a:t>
            </a:r>
            <a:endParaRPr lang="en-US" sz="750" dirty="0"/>
          </a:p>
        </p:txBody>
      </p:sp>
      <p:sp>
        <p:nvSpPr>
          <p:cNvPr id="41" name="Text 39"/>
          <p:cNvSpPr/>
          <p:nvPr/>
        </p:nvSpPr>
        <p:spPr>
          <a:xfrm>
            <a:off x="4004548" y="3267075"/>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Auto-generated product descriptions</a:t>
            </a:r>
            <a:endParaRPr lang="en-US" sz="750" dirty="0"/>
          </a:p>
        </p:txBody>
      </p:sp>
      <p:sp>
        <p:nvSpPr>
          <p:cNvPr id="42" name="Text 40"/>
          <p:cNvSpPr/>
          <p:nvPr/>
        </p:nvSpPr>
        <p:spPr>
          <a:xfrm>
            <a:off x="7442359" y="3267075"/>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Amazon, Flipkart</a:t>
            </a:r>
            <a:endParaRPr lang="en-US" sz="750" dirty="0"/>
          </a:p>
        </p:txBody>
      </p:sp>
      <p:sp>
        <p:nvSpPr>
          <p:cNvPr id="43" name="Text 41"/>
          <p:cNvSpPr/>
          <p:nvPr/>
        </p:nvSpPr>
        <p:spPr>
          <a:xfrm>
            <a:off x="10880169" y="3267075"/>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44" name="Shape 42"/>
          <p:cNvSpPr/>
          <p:nvPr/>
        </p:nvSpPr>
        <p:spPr>
          <a:xfrm>
            <a:off x="439579" y="3506629"/>
            <a:ext cx="13751243" cy="321231"/>
          </a:xfrm>
          <a:prstGeom prst="rect">
            <a:avLst/>
          </a:prstGeom>
          <a:solidFill>
            <a:srgbClr val="FFFFFF">
              <a:alpha val="4000"/>
            </a:srgbClr>
          </a:solidFill>
          <a:ln/>
        </p:spPr>
      </p:sp>
      <p:sp>
        <p:nvSpPr>
          <p:cNvPr id="45" name="Text 43"/>
          <p:cNvSpPr/>
          <p:nvPr/>
        </p:nvSpPr>
        <p:spPr>
          <a:xfrm>
            <a:off x="562928" y="3588306"/>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46" name="Text 44"/>
          <p:cNvSpPr/>
          <p:nvPr/>
        </p:nvSpPr>
        <p:spPr>
          <a:xfrm>
            <a:off x="4004548" y="3588306"/>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Personalized product recommendations</a:t>
            </a:r>
            <a:endParaRPr lang="en-US" sz="750" dirty="0"/>
          </a:p>
        </p:txBody>
      </p:sp>
      <p:sp>
        <p:nvSpPr>
          <p:cNvPr id="47" name="Text 45"/>
          <p:cNvSpPr/>
          <p:nvPr/>
        </p:nvSpPr>
        <p:spPr>
          <a:xfrm>
            <a:off x="7442359" y="3588306"/>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HubSpot, Salesforce</a:t>
            </a:r>
            <a:endParaRPr lang="en-US" sz="750" dirty="0"/>
          </a:p>
        </p:txBody>
      </p:sp>
      <p:sp>
        <p:nvSpPr>
          <p:cNvPr id="48" name="Text 46"/>
          <p:cNvSpPr/>
          <p:nvPr/>
        </p:nvSpPr>
        <p:spPr>
          <a:xfrm>
            <a:off x="10880169" y="3588306"/>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49" name="Shape 47"/>
          <p:cNvSpPr/>
          <p:nvPr/>
        </p:nvSpPr>
        <p:spPr>
          <a:xfrm>
            <a:off x="439579" y="3827859"/>
            <a:ext cx="13751243" cy="321231"/>
          </a:xfrm>
          <a:prstGeom prst="rect">
            <a:avLst/>
          </a:prstGeom>
          <a:solidFill>
            <a:srgbClr val="000000">
              <a:alpha val="4000"/>
            </a:srgbClr>
          </a:solidFill>
          <a:ln/>
        </p:spPr>
      </p:sp>
      <p:sp>
        <p:nvSpPr>
          <p:cNvPr id="50" name="Text 48"/>
          <p:cNvSpPr/>
          <p:nvPr/>
        </p:nvSpPr>
        <p:spPr>
          <a:xfrm>
            <a:off x="562928" y="3909536"/>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51" name="Text 49"/>
          <p:cNvSpPr/>
          <p:nvPr/>
        </p:nvSpPr>
        <p:spPr>
          <a:xfrm>
            <a:off x="4004548" y="3909536"/>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Automated dynamic pricing</a:t>
            </a:r>
            <a:endParaRPr lang="en-US" sz="750" dirty="0"/>
          </a:p>
        </p:txBody>
      </p:sp>
      <p:sp>
        <p:nvSpPr>
          <p:cNvPr id="52" name="Text 50"/>
          <p:cNvSpPr/>
          <p:nvPr/>
        </p:nvSpPr>
        <p:spPr>
          <a:xfrm>
            <a:off x="7442359" y="3909536"/>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Recommendation engines</a:t>
            </a:r>
            <a:endParaRPr lang="en-US" sz="750" dirty="0"/>
          </a:p>
        </p:txBody>
      </p:sp>
      <p:sp>
        <p:nvSpPr>
          <p:cNvPr id="53" name="Text 51"/>
          <p:cNvSpPr/>
          <p:nvPr/>
        </p:nvSpPr>
        <p:spPr>
          <a:xfrm>
            <a:off x="10880169" y="3909536"/>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54" name="Shape 52"/>
          <p:cNvSpPr/>
          <p:nvPr/>
        </p:nvSpPr>
        <p:spPr>
          <a:xfrm>
            <a:off x="439579" y="4149090"/>
            <a:ext cx="13751243" cy="321231"/>
          </a:xfrm>
          <a:prstGeom prst="rect">
            <a:avLst/>
          </a:prstGeom>
          <a:solidFill>
            <a:srgbClr val="FFFFFF">
              <a:alpha val="4000"/>
            </a:srgbClr>
          </a:solidFill>
          <a:ln/>
        </p:spPr>
      </p:sp>
      <p:sp>
        <p:nvSpPr>
          <p:cNvPr id="55" name="Text 53"/>
          <p:cNvSpPr/>
          <p:nvPr/>
        </p:nvSpPr>
        <p:spPr>
          <a:xfrm>
            <a:off x="562928" y="4230767"/>
            <a:ext cx="318730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Healthcare</a:t>
            </a:r>
            <a:endParaRPr lang="en-US" sz="750" dirty="0"/>
          </a:p>
        </p:txBody>
      </p:sp>
      <p:sp>
        <p:nvSpPr>
          <p:cNvPr id="56" name="Text 54"/>
          <p:cNvSpPr/>
          <p:nvPr/>
        </p:nvSpPr>
        <p:spPr>
          <a:xfrm>
            <a:off x="4004548" y="4230767"/>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Auto-generated patient reports</a:t>
            </a:r>
            <a:endParaRPr lang="en-US" sz="750" dirty="0"/>
          </a:p>
        </p:txBody>
      </p:sp>
      <p:sp>
        <p:nvSpPr>
          <p:cNvPr id="57" name="Text 55"/>
          <p:cNvSpPr/>
          <p:nvPr/>
        </p:nvSpPr>
        <p:spPr>
          <a:xfrm>
            <a:off x="7442359" y="4230767"/>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EHR systems (Epic, Cerner)</a:t>
            </a:r>
            <a:endParaRPr lang="en-US" sz="750" dirty="0"/>
          </a:p>
        </p:txBody>
      </p:sp>
      <p:sp>
        <p:nvSpPr>
          <p:cNvPr id="58" name="Text 56"/>
          <p:cNvSpPr/>
          <p:nvPr/>
        </p:nvSpPr>
        <p:spPr>
          <a:xfrm>
            <a:off x="10880169" y="4230767"/>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59" name="Shape 57"/>
          <p:cNvSpPr/>
          <p:nvPr/>
        </p:nvSpPr>
        <p:spPr>
          <a:xfrm>
            <a:off x="439579" y="4470321"/>
            <a:ext cx="13751243" cy="321231"/>
          </a:xfrm>
          <a:prstGeom prst="rect">
            <a:avLst/>
          </a:prstGeom>
          <a:solidFill>
            <a:srgbClr val="000000">
              <a:alpha val="4000"/>
            </a:srgbClr>
          </a:solidFill>
          <a:ln/>
        </p:spPr>
      </p:sp>
      <p:sp>
        <p:nvSpPr>
          <p:cNvPr id="60" name="Text 58"/>
          <p:cNvSpPr/>
          <p:nvPr/>
        </p:nvSpPr>
        <p:spPr>
          <a:xfrm>
            <a:off x="562928" y="4551998"/>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61" name="Text 59"/>
          <p:cNvSpPr/>
          <p:nvPr/>
        </p:nvSpPr>
        <p:spPr>
          <a:xfrm>
            <a:off x="4004548" y="4551998"/>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Clinical note summarization</a:t>
            </a:r>
            <a:endParaRPr lang="en-US" sz="750" dirty="0"/>
          </a:p>
        </p:txBody>
      </p:sp>
      <p:sp>
        <p:nvSpPr>
          <p:cNvPr id="62" name="Text 60"/>
          <p:cNvSpPr/>
          <p:nvPr/>
        </p:nvSpPr>
        <p:spPr>
          <a:xfrm>
            <a:off x="7442359" y="4551998"/>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IBM Watson Health</a:t>
            </a:r>
            <a:endParaRPr lang="en-US" sz="750" dirty="0"/>
          </a:p>
        </p:txBody>
      </p:sp>
      <p:sp>
        <p:nvSpPr>
          <p:cNvPr id="63" name="Text 61"/>
          <p:cNvSpPr/>
          <p:nvPr/>
        </p:nvSpPr>
        <p:spPr>
          <a:xfrm>
            <a:off x="10880169" y="4551998"/>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64" name="Shape 62"/>
          <p:cNvSpPr/>
          <p:nvPr/>
        </p:nvSpPr>
        <p:spPr>
          <a:xfrm>
            <a:off x="439579" y="4791551"/>
            <a:ext cx="13751243" cy="321231"/>
          </a:xfrm>
          <a:prstGeom prst="rect">
            <a:avLst/>
          </a:prstGeom>
          <a:solidFill>
            <a:srgbClr val="FFFFFF">
              <a:alpha val="4000"/>
            </a:srgbClr>
          </a:solidFill>
          <a:ln/>
        </p:spPr>
      </p:sp>
      <p:sp>
        <p:nvSpPr>
          <p:cNvPr id="65" name="Text 63"/>
          <p:cNvSpPr/>
          <p:nvPr/>
        </p:nvSpPr>
        <p:spPr>
          <a:xfrm>
            <a:off x="562928" y="4873228"/>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66" name="Text 64"/>
          <p:cNvSpPr/>
          <p:nvPr/>
        </p:nvSpPr>
        <p:spPr>
          <a:xfrm>
            <a:off x="4004548" y="4873228"/>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Personalized treatment recommendations</a:t>
            </a:r>
            <a:endParaRPr lang="en-US" sz="750" dirty="0"/>
          </a:p>
        </p:txBody>
      </p:sp>
      <p:sp>
        <p:nvSpPr>
          <p:cNvPr id="67" name="Text 65"/>
          <p:cNvSpPr/>
          <p:nvPr/>
        </p:nvSpPr>
        <p:spPr>
          <a:xfrm>
            <a:off x="7442359" y="4873228"/>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Telemedicine platforms</a:t>
            </a:r>
            <a:endParaRPr lang="en-US" sz="750" dirty="0"/>
          </a:p>
        </p:txBody>
      </p:sp>
      <p:sp>
        <p:nvSpPr>
          <p:cNvPr id="68" name="Text 66"/>
          <p:cNvSpPr/>
          <p:nvPr/>
        </p:nvSpPr>
        <p:spPr>
          <a:xfrm>
            <a:off x="10880169" y="4873228"/>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69" name="Shape 67"/>
          <p:cNvSpPr/>
          <p:nvPr/>
        </p:nvSpPr>
        <p:spPr>
          <a:xfrm>
            <a:off x="439579" y="5112782"/>
            <a:ext cx="13751243" cy="321231"/>
          </a:xfrm>
          <a:prstGeom prst="rect">
            <a:avLst/>
          </a:prstGeom>
          <a:solidFill>
            <a:srgbClr val="000000">
              <a:alpha val="4000"/>
            </a:srgbClr>
          </a:solidFill>
          <a:ln/>
        </p:spPr>
      </p:sp>
      <p:sp>
        <p:nvSpPr>
          <p:cNvPr id="70" name="Text 68"/>
          <p:cNvSpPr/>
          <p:nvPr/>
        </p:nvSpPr>
        <p:spPr>
          <a:xfrm>
            <a:off x="562928" y="5194459"/>
            <a:ext cx="318730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Finance</a:t>
            </a:r>
            <a:endParaRPr lang="en-US" sz="750" dirty="0"/>
          </a:p>
        </p:txBody>
      </p:sp>
      <p:sp>
        <p:nvSpPr>
          <p:cNvPr id="71" name="Text 69"/>
          <p:cNvSpPr/>
          <p:nvPr/>
        </p:nvSpPr>
        <p:spPr>
          <a:xfrm>
            <a:off x="4004548" y="5194459"/>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Auto-generated financial reports</a:t>
            </a:r>
            <a:endParaRPr lang="en-US" sz="750" dirty="0"/>
          </a:p>
        </p:txBody>
      </p:sp>
      <p:sp>
        <p:nvSpPr>
          <p:cNvPr id="72" name="Text 70"/>
          <p:cNvSpPr/>
          <p:nvPr/>
        </p:nvSpPr>
        <p:spPr>
          <a:xfrm>
            <a:off x="7442359" y="5194459"/>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Wealthfront</a:t>
            </a:r>
            <a:endParaRPr lang="en-US" sz="750" dirty="0"/>
          </a:p>
        </p:txBody>
      </p:sp>
      <p:sp>
        <p:nvSpPr>
          <p:cNvPr id="73" name="Text 71"/>
          <p:cNvSpPr/>
          <p:nvPr/>
        </p:nvSpPr>
        <p:spPr>
          <a:xfrm>
            <a:off x="10880169" y="5194459"/>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74" name="Shape 72"/>
          <p:cNvSpPr/>
          <p:nvPr/>
        </p:nvSpPr>
        <p:spPr>
          <a:xfrm>
            <a:off x="439579" y="5434013"/>
            <a:ext cx="13751243" cy="321231"/>
          </a:xfrm>
          <a:prstGeom prst="rect">
            <a:avLst/>
          </a:prstGeom>
          <a:solidFill>
            <a:srgbClr val="FFFFFF">
              <a:alpha val="4000"/>
            </a:srgbClr>
          </a:solidFill>
          <a:ln/>
        </p:spPr>
      </p:sp>
      <p:sp>
        <p:nvSpPr>
          <p:cNvPr id="75" name="Text 73"/>
          <p:cNvSpPr/>
          <p:nvPr/>
        </p:nvSpPr>
        <p:spPr>
          <a:xfrm>
            <a:off x="562928" y="5515689"/>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76" name="Text 74"/>
          <p:cNvSpPr/>
          <p:nvPr/>
        </p:nvSpPr>
        <p:spPr>
          <a:xfrm>
            <a:off x="4004548" y="5515689"/>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Fraud detection with AI alerts</a:t>
            </a:r>
            <a:endParaRPr lang="en-US" sz="750" dirty="0"/>
          </a:p>
        </p:txBody>
      </p:sp>
      <p:sp>
        <p:nvSpPr>
          <p:cNvPr id="77" name="Text 75"/>
          <p:cNvSpPr/>
          <p:nvPr/>
        </p:nvSpPr>
        <p:spPr>
          <a:xfrm>
            <a:off x="7442359" y="5515689"/>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Banking chatbots (Erica)</a:t>
            </a:r>
            <a:endParaRPr lang="en-US" sz="750" dirty="0"/>
          </a:p>
        </p:txBody>
      </p:sp>
      <p:sp>
        <p:nvSpPr>
          <p:cNvPr id="78" name="Text 76"/>
          <p:cNvSpPr/>
          <p:nvPr/>
        </p:nvSpPr>
        <p:spPr>
          <a:xfrm>
            <a:off x="10880169" y="5515689"/>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79" name="Shape 77"/>
          <p:cNvSpPr/>
          <p:nvPr/>
        </p:nvSpPr>
        <p:spPr>
          <a:xfrm>
            <a:off x="439579" y="5755243"/>
            <a:ext cx="13751243" cy="321231"/>
          </a:xfrm>
          <a:prstGeom prst="rect">
            <a:avLst/>
          </a:prstGeom>
          <a:solidFill>
            <a:srgbClr val="000000">
              <a:alpha val="4000"/>
            </a:srgbClr>
          </a:solidFill>
          <a:ln/>
        </p:spPr>
      </p:sp>
      <p:sp>
        <p:nvSpPr>
          <p:cNvPr id="80" name="Text 78"/>
          <p:cNvSpPr/>
          <p:nvPr/>
        </p:nvSpPr>
        <p:spPr>
          <a:xfrm>
            <a:off x="562928" y="5836920"/>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81" name="Text 79"/>
          <p:cNvSpPr/>
          <p:nvPr/>
        </p:nvSpPr>
        <p:spPr>
          <a:xfrm>
            <a:off x="4004548" y="5836920"/>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Investment portfolio recommendations</a:t>
            </a:r>
            <a:endParaRPr lang="en-US" sz="750" dirty="0"/>
          </a:p>
        </p:txBody>
      </p:sp>
      <p:sp>
        <p:nvSpPr>
          <p:cNvPr id="82" name="Text 80"/>
          <p:cNvSpPr/>
          <p:nvPr/>
        </p:nvSpPr>
        <p:spPr>
          <a:xfrm>
            <a:off x="7442359" y="5836920"/>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Risk assessment tools</a:t>
            </a:r>
            <a:endParaRPr lang="en-US" sz="750" dirty="0"/>
          </a:p>
        </p:txBody>
      </p:sp>
      <p:sp>
        <p:nvSpPr>
          <p:cNvPr id="83" name="Text 81"/>
          <p:cNvSpPr/>
          <p:nvPr/>
        </p:nvSpPr>
        <p:spPr>
          <a:xfrm>
            <a:off x="10880169" y="5836920"/>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84" name="Shape 82"/>
          <p:cNvSpPr/>
          <p:nvPr/>
        </p:nvSpPr>
        <p:spPr>
          <a:xfrm>
            <a:off x="439579" y="6076474"/>
            <a:ext cx="13751243" cy="321231"/>
          </a:xfrm>
          <a:prstGeom prst="rect">
            <a:avLst/>
          </a:prstGeom>
          <a:solidFill>
            <a:srgbClr val="FFFFFF">
              <a:alpha val="4000"/>
            </a:srgbClr>
          </a:solidFill>
          <a:ln/>
        </p:spPr>
      </p:sp>
      <p:sp>
        <p:nvSpPr>
          <p:cNvPr id="85" name="Text 83"/>
          <p:cNvSpPr/>
          <p:nvPr/>
        </p:nvSpPr>
        <p:spPr>
          <a:xfrm>
            <a:off x="562928" y="6158151"/>
            <a:ext cx="318730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Entertainment</a:t>
            </a:r>
            <a:endParaRPr lang="en-US" sz="750" dirty="0"/>
          </a:p>
        </p:txBody>
      </p:sp>
      <p:sp>
        <p:nvSpPr>
          <p:cNvPr id="86" name="Text 84"/>
          <p:cNvSpPr/>
          <p:nvPr/>
        </p:nvSpPr>
        <p:spPr>
          <a:xfrm>
            <a:off x="4004548" y="6158151"/>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AI-driven scriptwriting</a:t>
            </a:r>
            <a:endParaRPr lang="en-US" sz="750" dirty="0"/>
          </a:p>
        </p:txBody>
      </p:sp>
      <p:sp>
        <p:nvSpPr>
          <p:cNvPr id="87" name="Text 85"/>
          <p:cNvSpPr/>
          <p:nvPr/>
        </p:nvSpPr>
        <p:spPr>
          <a:xfrm>
            <a:off x="7442359" y="6158151"/>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Video game development (Unity, Unreal Engine)</a:t>
            </a:r>
            <a:endParaRPr lang="en-US" sz="750" dirty="0"/>
          </a:p>
        </p:txBody>
      </p:sp>
      <p:sp>
        <p:nvSpPr>
          <p:cNvPr id="88" name="Text 86"/>
          <p:cNvSpPr/>
          <p:nvPr/>
        </p:nvSpPr>
        <p:spPr>
          <a:xfrm>
            <a:off x="10880169" y="6158151"/>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89" name="Shape 87"/>
          <p:cNvSpPr/>
          <p:nvPr/>
        </p:nvSpPr>
        <p:spPr>
          <a:xfrm>
            <a:off x="439579" y="6397704"/>
            <a:ext cx="13751243" cy="321231"/>
          </a:xfrm>
          <a:prstGeom prst="rect">
            <a:avLst/>
          </a:prstGeom>
          <a:solidFill>
            <a:srgbClr val="000000">
              <a:alpha val="4000"/>
            </a:srgbClr>
          </a:solidFill>
          <a:ln/>
        </p:spPr>
      </p:sp>
      <p:sp>
        <p:nvSpPr>
          <p:cNvPr id="90" name="Text 88"/>
          <p:cNvSpPr/>
          <p:nvPr/>
        </p:nvSpPr>
        <p:spPr>
          <a:xfrm>
            <a:off x="562928" y="6479381"/>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91" name="Text 89"/>
          <p:cNvSpPr/>
          <p:nvPr/>
        </p:nvSpPr>
        <p:spPr>
          <a:xfrm>
            <a:off x="4004548" y="6479381"/>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Dynamic story generation</a:t>
            </a:r>
            <a:endParaRPr lang="en-US" sz="750" dirty="0"/>
          </a:p>
        </p:txBody>
      </p:sp>
      <p:sp>
        <p:nvSpPr>
          <p:cNvPr id="92" name="Text 90"/>
          <p:cNvSpPr/>
          <p:nvPr/>
        </p:nvSpPr>
        <p:spPr>
          <a:xfrm>
            <a:off x="7442359" y="6479381"/>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Content streaming (Netflix AI-powered trailers)</a:t>
            </a:r>
            <a:endParaRPr lang="en-US" sz="750" dirty="0"/>
          </a:p>
        </p:txBody>
      </p:sp>
      <p:sp>
        <p:nvSpPr>
          <p:cNvPr id="93" name="Text 91"/>
          <p:cNvSpPr/>
          <p:nvPr/>
        </p:nvSpPr>
        <p:spPr>
          <a:xfrm>
            <a:off x="10880169" y="6479381"/>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94" name="Shape 92"/>
          <p:cNvSpPr/>
          <p:nvPr/>
        </p:nvSpPr>
        <p:spPr>
          <a:xfrm>
            <a:off x="439579" y="6718935"/>
            <a:ext cx="13751243" cy="321231"/>
          </a:xfrm>
          <a:prstGeom prst="rect">
            <a:avLst/>
          </a:prstGeom>
          <a:solidFill>
            <a:srgbClr val="FFFFFF">
              <a:alpha val="4000"/>
            </a:srgbClr>
          </a:solidFill>
          <a:ln/>
        </p:spPr>
      </p:sp>
      <p:sp>
        <p:nvSpPr>
          <p:cNvPr id="95" name="Text 93"/>
          <p:cNvSpPr/>
          <p:nvPr/>
        </p:nvSpPr>
        <p:spPr>
          <a:xfrm>
            <a:off x="562928" y="6800612"/>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96" name="Text 94"/>
          <p:cNvSpPr/>
          <p:nvPr/>
        </p:nvSpPr>
        <p:spPr>
          <a:xfrm>
            <a:off x="4004548" y="6800612"/>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Music generation</a:t>
            </a:r>
            <a:endParaRPr lang="en-US" sz="750" dirty="0"/>
          </a:p>
        </p:txBody>
      </p:sp>
      <p:sp>
        <p:nvSpPr>
          <p:cNvPr id="97" name="Text 95"/>
          <p:cNvSpPr/>
          <p:nvPr/>
        </p:nvSpPr>
        <p:spPr>
          <a:xfrm>
            <a:off x="7442359" y="6800612"/>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AI music creators (AIVA)</a:t>
            </a:r>
            <a:endParaRPr lang="en-US" sz="750" dirty="0"/>
          </a:p>
        </p:txBody>
      </p:sp>
      <p:sp>
        <p:nvSpPr>
          <p:cNvPr id="98" name="Text 96"/>
          <p:cNvSpPr/>
          <p:nvPr/>
        </p:nvSpPr>
        <p:spPr>
          <a:xfrm>
            <a:off x="10880169" y="6800612"/>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99" name="Shape 97"/>
          <p:cNvSpPr/>
          <p:nvPr/>
        </p:nvSpPr>
        <p:spPr>
          <a:xfrm>
            <a:off x="439579" y="7040166"/>
            <a:ext cx="13751243" cy="321231"/>
          </a:xfrm>
          <a:prstGeom prst="rect">
            <a:avLst/>
          </a:prstGeom>
          <a:solidFill>
            <a:srgbClr val="000000">
              <a:alpha val="4000"/>
            </a:srgbClr>
          </a:solidFill>
          <a:ln/>
        </p:spPr>
      </p:sp>
      <p:sp>
        <p:nvSpPr>
          <p:cNvPr id="100" name="Text 98"/>
          <p:cNvSpPr/>
          <p:nvPr/>
        </p:nvSpPr>
        <p:spPr>
          <a:xfrm>
            <a:off x="562928" y="7121842"/>
            <a:ext cx="318730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Education</a:t>
            </a:r>
            <a:endParaRPr lang="en-US" sz="750" dirty="0"/>
          </a:p>
        </p:txBody>
      </p:sp>
      <p:sp>
        <p:nvSpPr>
          <p:cNvPr id="101" name="Text 99"/>
          <p:cNvSpPr/>
          <p:nvPr/>
        </p:nvSpPr>
        <p:spPr>
          <a:xfrm>
            <a:off x="4004548" y="7121842"/>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Auto-generated quizzes and assessments</a:t>
            </a:r>
            <a:endParaRPr lang="en-US" sz="750" dirty="0"/>
          </a:p>
        </p:txBody>
      </p:sp>
      <p:sp>
        <p:nvSpPr>
          <p:cNvPr id="102" name="Text 100"/>
          <p:cNvSpPr/>
          <p:nvPr/>
        </p:nvSpPr>
        <p:spPr>
          <a:xfrm>
            <a:off x="7442359" y="7121842"/>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Coursera, Khan Academy</a:t>
            </a:r>
            <a:endParaRPr lang="en-US" sz="750" dirty="0"/>
          </a:p>
        </p:txBody>
      </p:sp>
      <p:sp>
        <p:nvSpPr>
          <p:cNvPr id="103" name="Text 101"/>
          <p:cNvSpPr/>
          <p:nvPr/>
        </p:nvSpPr>
        <p:spPr>
          <a:xfrm>
            <a:off x="10880169" y="7121842"/>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04" name="Shape 102"/>
          <p:cNvSpPr/>
          <p:nvPr/>
        </p:nvSpPr>
        <p:spPr>
          <a:xfrm>
            <a:off x="439579" y="7361396"/>
            <a:ext cx="13751243" cy="321231"/>
          </a:xfrm>
          <a:prstGeom prst="rect">
            <a:avLst/>
          </a:prstGeom>
          <a:solidFill>
            <a:srgbClr val="FFFFFF">
              <a:alpha val="4000"/>
            </a:srgbClr>
          </a:solidFill>
          <a:ln/>
        </p:spPr>
      </p:sp>
      <p:sp>
        <p:nvSpPr>
          <p:cNvPr id="105" name="Text 103"/>
          <p:cNvSpPr/>
          <p:nvPr/>
        </p:nvSpPr>
        <p:spPr>
          <a:xfrm>
            <a:off x="562928" y="7443073"/>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06" name="Text 104"/>
          <p:cNvSpPr/>
          <p:nvPr/>
        </p:nvSpPr>
        <p:spPr>
          <a:xfrm>
            <a:off x="4004548" y="7443073"/>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Personalized learning material</a:t>
            </a:r>
            <a:endParaRPr lang="en-US" sz="750" dirty="0"/>
          </a:p>
        </p:txBody>
      </p:sp>
      <p:sp>
        <p:nvSpPr>
          <p:cNvPr id="107" name="Text 105"/>
          <p:cNvSpPr/>
          <p:nvPr/>
        </p:nvSpPr>
        <p:spPr>
          <a:xfrm>
            <a:off x="7442359" y="7443073"/>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Duolingo AI-driven content</a:t>
            </a:r>
            <a:endParaRPr lang="en-US" sz="750" dirty="0"/>
          </a:p>
        </p:txBody>
      </p:sp>
      <p:sp>
        <p:nvSpPr>
          <p:cNvPr id="108" name="Text 106"/>
          <p:cNvSpPr/>
          <p:nvPr/>
        </p:nvSpPr>
        <p:spPr>
          <a:xfrm>
            <a:off x="10880169" y="7443073"/>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09" name="Shape 107"/>
          <p:cNvSpPr/>
          <p:nvPr/>
        </p:nvSpPr>
        <p:spPr>
          <a:xfrm>
            <a:off x="439579" y="7682627"/>
            <a:ext cx="13751243" cy="321231"/>
          </a:xfrm>
          <a:prstGeom prst="rect">
            <a:avLst/>
          </a:prstGeom>
          <a:solidFill>
            <a:srgbClr val="000000">
              <a:alpha val="4000"/>
            </a:srgbClr>
          </a:solidFill>
          <a:ln/>
        </p:spPr>
      </p:sp>
      <p:sp>
        <p:nvSpPr>
          <p:cNvPr id="110" name="Text 108"/>
          <p:cNvSpPr/>
          <p:nvPr/>
        </p:nvSpPr>
        <p:spPr>
          <a:xfrm>
            <a:off x="562928" y="7764304"/>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11" name="Text 109"/>
          <p:cNvSpPr/>
          <p:nvPr/>
        </p:nvSpPr>
        <p:spPr>
          <a:xfrm>
            <a:off x="4004548" y="7764304"/>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Real-time tutoring</a:t>
            </a:r>
            <a:endParaRPr lang="en-US" sz="750" dirty="0"/>
          </a:p>
        </p:txBody>
      </p:sp>
      <p:sp>
        <p:nvSpPr>
          <p:cNvPr id="112" name="Text 110"/>
          <p:cNvSpPr/>
          <p:nvPr/>
        </p:nvSpPr>
        <p:spPr>
          <a:xfrm>
            <a:off x="7442359" y="7764304"/>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AI tutors</a:t>
            </a:r>
            <a:endParaRPr lang="en-US" sz="750" dirty="0"/>
          </a:p>
        </p:txBody>
      </p:sp>
      <p:sp>
        <p:nvSpPr>
          <p:cNvPr id="113" name="Text 111"/>
          <p:cNvSpPr/>
          <p:nvPr/>
        </p:nvSpPr>
        <p:spPr>
          <a:xfrm>
            <a:off x="10880169" y="7764304"/>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14" name="Shape 112"/>
          <p:cNvSpPr/>
          <p:nvPr/>
        </p:nvSpPr>
        <p:spPr>
          <a:xfrm>
            <a:off x="439579" y="8003857"/>
            <a:ext cx="13751243" cy="321231"/>
          </a:xfrm>
          <a:prstGeom prst="rect">
            <a:avLst/>
          </a:prstGeom>
          <a:solidFill>
            <a:srgbClr val="FFFFFF">
              <a:alpha val="4000"/>
            </a:srgbClr>
          </a:solidFill>
          <a:ln/>
        </p:spPr>
      </p:sp>
      <p:sp>
        <p:nvSpPr>
          <p:cNvPr id="115" name="Text 113"/>
          <p:cNvSpPr/>
          <p:nvPr/>
        </p:nvSpPr>
        <p:spPr>
          <a:xfrm>
            <a:off x="562928" y="8085534"/>
            <a:ext cx="318730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Marketing</a:t>
            </a:r>
            <a:endParaRPr lang="en-US" sz="750" dirty="0"/>
          </a:p>
        </p:txBody>
      </p:sp>
      <p:sp>
        <p:nvSpPr>
          <p:cNvPr id="116" name="Text 114"/>
          <p:cNvSpPr/>
          <p:nvPr/>
        </p:nvSpPr>
        <p:spPr>
          <a:xfrm>
            <a:off x="4004548" y="8085534"/>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Automated ad copy creation</a:t>
            </a:r>
            <a:endParaRPr lang="en-US" sz="750" dirty="0"/>
          </a:p>
        </p:txBody>
      </p:sp>
      <p:sp>
        <p:nvSpPr>
          <p:cNvPr id="117" name="Text 115"/>
          <p:cNvSpPr/>
          <p:nvPr/>
        </p:nvSpPr>
        <p:spPr>
          <a:xfrm>
            <a:off x="7442359" y="8085534"/>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Copy.ai</a:t>
            </a:r>
            <a:endParaRPr lang="en-US" sz="750" dirty="0"/>
          </a:p>
        </p:txBody>
      </p:sp>
      <p:sp>
        <p:nvSpPr>
          <p:cNvPr id="118" name="Text 116"/>
          <p:cNvSpPr/>
          <p:nvPr/>
        </p:nvSpPr>
        <p:spPr>
          <a:xfrm>
            <a:off x="10880169" y="8085534"/>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19" name="Shape 117"/>
          <p:cNvSpPr/>
          <p:nvPr/>
        </p:nvSpPr>
        <p:spPr>
          <a:xfrm>
            <a:off x="439579" y="8325088"/>
            <a:ext cx="13751243" cy="321231"/>
          </a:xfrm>
          <a:prstGeom prst="rect">
            <a:avLst/>
          </a:prstGeom>
          <a:solidFill>
            <a:srgbClr val="000000">
              <a:alpha val="4000"/>
            </a:srgbClr>
          </a:solidFill>
          <a:ln/>
        </p:spPr>
      </p:sp>
      <p:sp>
        <p:nvSpPr>
          <p:cNvPr id="120" name="Text 118"/>
          <p:cNvSpPr/>
          <p:nvPr/>
        </p:nvSpPr>
        <p:spPr>
          <a:xfrm>
            <a:off x="562928" y="8406765"/>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21" name="Text 119"/>
          <p:cNvSpPr/>
          <p:nvPr/>
        </p:nvSpPr>
        <p:spPr>
          <a:xfrm>
            <a:off x="4004548" y="8406765"/>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Personalized social media content</a:t>
            </a:r>
            <a:endParaRPr lang="en-US" sz="750" dirty="0"/>
          </a:p>
        </p:txBody>
      </p:sp>
      <p:sp>
        <p:nvSpPr>
          <p:cNvPr id="122" name="Text 120"/>
          <p:cNvSpPr/>
          <p:nvPr/>
        </p:nvSpPr>
        <p:spPr>
          <a:xfrm>
            <a:off x="7442359" y="8406765"/>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Mailchimp</a:t>
            </a:r>
            <a:endParaRPr lang="en-US" sz="750" dirty="0"/>
          </a:p>
        </p:txBody>
      </p:sp>
      <p:sp>
        <p:nvSpPr>
          <p:cNvPr id="123" name="Text 121"/>
          <p:cNvSpPr/>
          <p:nvPr/>
        </p:nvSpPr>
        <p:spPr>
          <a:xfrm>
            <a:off x="10880169" y="8406765"/>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24" name="Shape 122"/>
          <p:cNvSpPr/>
          <p:nvPr/>
        </p:nvSpPr>
        <p:spPr>
          <a:xfrm>
            <a:off x="439579" y="8646319"/>
            <a:ext cx="13751243" cy="321231"/>
          </a:xfrm>
          <a:prstGeom prst="rect">
            <a:avLst/>
          </a:prstGeom>
          <a:solidFill>
            <a:srgbClr val="FFFFFF">
              <a:alpha val="4000"/>
            </a:srgbClr>
          </a:solidFill>
          <a:ln/>
        </p:spPr>
      </p:sp>
      <p:sp>
        <p:nvSpPr>
          <p:cNvPr id="125" name="Text 123"/>
          <p:cNvSpPr/>
          <p:nvPr/>
        </p:nvSpPr>
        <p:spPr>
          <a:xfrm>
            <a:off x="562928" y="8727996"/>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26" name="Text 124"/>
          <p:cNvSpPr/>
          <p:nvPr/>
        </p:nvSpPr>
        <p:spPr>
          <a:xfrm>
            <a:off x="4004548" y="8727996"/>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AI-powered SEO content suggestions</a:t>
            </a:r>
            <a:endParaRPr lang="en-US" sz="750" dirty="0"/>
          </a:p>
        </p:txBody>
      </p:sp>
      <p:sp>
        <p:nvSpPr>
          <p:cNvPr id="127" name="Text 125"/>
          <p:cNvSpPr/>
          <p:nvPr/>
        </p:nvSpPr>
        <p:spPr>
          <a:xfrm>
            <a:off x="7442359" y="8727996"/>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Meta, LinkedIn</a:t>
            </a:r>
            <a:endParaRPr lang="en-US" sz="750" dirty="0"/>
          </a:p>
        </p:txBody>
      </p:sp>
      <p:sp>
        <p:nvSpPr>
          <p:cNvPr id="128" name="Text 126"/>
          <p:cNvSpPr/>
          <p:nvPr/>
        </p:nvSpPr>
        <p:spPr>
          <a:xfrm>
            <a:off x="10880169" y="8727996"/>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29" name="Shape 127"/>
          <p:cNvSpPr/>
          <p:nvPr/>
        </p:nvSpPr>
        <p:spPr>
          <a:xfrm>
            <a:off x="439579" y="8967549"/>
            <a:ext cx="13751243" cy="321231"/>
          </a:xfrm>
          <a:prstGeom prst="rect">
            <a:avLst/>
          </a:prstGeom>
          <a:solidFill>
            <a:srgbClr val="000000">
              <a:alpha val="4000"/>
            </a:srgbClr>
          </a:solidFill>
          <a:ln/>
        </p:spPr>
      </p:sp>
      <p:sp>
        <p:nvSpPr>
          <p:cNvPr id="130" name="Text 128"/>
          <p:cNvSpPr/>
          <p:nvPr/>
        </p:nvSpPr>
        <p:spPr>
          <a:xfrm>
            <a:off x="562928" y="9049226"/>
            <a:ext cx="318730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Legal</a:t>
            </a:r>
            <a:endParaRPr lang="en-US" sz="750" dirty="0"/>
          </a:p>
        </p:txBody>
      </p:sp>
      <p:sp>
        <p:nvSpPr>
          <p:cNvPr id="131" name="Text 129"/>
          <p:cNvSpPr/>
          <p:nvPr/>
        </p:nvSpPr>
        <p:spPr>
          <a:xfrm>
            <a:off x="4004548" y="9049226"/>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Automated contract drafting</a:t>
            </a:r>
            <a:endParaRPr lang="en-US" sz="750" dirty="0"/>
          </a:p>
        </p:txBody>
      </p:sp>
      <p:sp>
        <p:nvSpPr>
          <p:cNvPr id="132" name="Text 130"/>
          <p:cNvSpPr/>
          <p:nvPr/>
        </p:nvSpPr>
        <p:spPr>
          <a:xfrm>
            <a:off x="7442359" y="9049226"/>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DocuSign</a:t>
            </a:r>
            <a:endParaRPr lang="en-US" sz="750" dirty="0"/>
          </a:p>
        </p:txBody>
      </p:sp>
      <p:sp>
        <p:nvSpPr>
          <p:cNvPr id="133" name="Text 131"/>
          <p:cNvSpPr/>
          <p:nvPr/>
        </p:nvSpPr>
        <p:spPr>
          <a:xfrm>
            <a:off x="10880169" y="9049226"/>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34" name="Shape 132"/>
          <p:cNvSpPr/>
          <p:nvPr/>
        </p:nvSpPr>
        <p:spPr>
          <a:xfrm>
            <a:off x="439579" y="9288780"/>
            <a:ext cx="13751243" cy="321231"/>
          </a:xfrm>
          <a:prstGeom prst="rect">
            <a:avLst/>
          </a:prstGeom>
          <a:solidFill>
            <a:srgbClr val="FFFFFF">
              <a:alpha val="4000"/>
            </a:srgbClr>
          </a:solidFill>
          <a:ln/>
        </p:spPr>
      </p:sp>
      <p:sp>
        <p:nvSpPr>
          <p:cNvPr id="135" name="Text 133"/>
          <p:cNvSpPr/>
          <p:nvPr/>
        </p:nvSpPr>
        <p:spPr>
          <a:xfrm>
            <a:off x="562928" y="9370457"/>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36" name="Text 134"/>
          <p:cNvSpPr/>
          <p:nvPr/>
        </p:nvSpPr>
        <p:spPr>
          <a:xfrm>
            <a:off x="4004548" y="9370457"/>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Compliance report generation</a:t>
            </a:r>
            <a:endParaRPr lang="en-US" sz="750" dirty="0"/>
          </a:p>
        </p:txBody>
      </p:sp>
      <p:sp>
        <p:nvSpPr>
          <p:cNvPr id="137" name="Text 135"/>
          <p:cNvSpPr/>
          <p:nvPr/>
        </p:nvSpPr>
        <p:spPr>
          <a:xfrm>
            <a:off x="7442359" y="9370457"/>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LegalZoom AI-driven tools</a:t>
            </a:r>
            <a:endParaRPr lang="en-US" sz="750" dirty="0"/>
          </a:p>
        </p:txBody>
      </p:sp>
      <p:sp>
        <p:nvSpPr>
          <p:cNvPr id="138" name="Text 136"/>
          <p:cNvSpPr/>
          <p:nvPr/>
        </p:nvSpPr>
        <p:spPr>
          <a:xfrm>
            <a:off x="10880169" y="9370457"/>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39" name="Shape 137"/>
          <p:cNvSpPr/>
          <p:nvPr/>
        </p:nvSpPr>
        <p:spPr>
          <a:xfrm>
            <a:off x="439579" y="9610011"/>
            <a:ext cx="13751243" cy="321231"/>
          </a:xfrm>
          <a:prstGeom prst="rect">
            <a:avLst/>
          </a:prstGeom>
          <a:solidFill>
            <a:srgbClr val="000000">
              <a:alpha val="4000"/>
            </a:srgbClr>
          </a:solidFill>
          <a:ln/>
        </p:spPr>
      </p:sp>
      <p:sp>
        <p:nvSpPr>
          <p:cNvPr id="140" name="Text 138"/>
          <p:cNvSpPr/>
          <p:nvPr/>
        </p:nvSpPr>
        <p:spPr>
          <a:xfrm>
            <a:off x="562928" y="9691688"/>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41" name="Text 139"/>
          <p:cNvSpPr/>
          <p:nvPr/>
        </p:nvSpPr>
        <p:spPr>
          <a:xfrm>
            <a:off x="4004548" y="9691688"/>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Legal document analysis</a:t>
            </a:r>
            <a:endParaRPr lang="en-US" sz="750" dirty="0"/>
          </a:p>
        </p:txBody>
      </p:sp>
      <p:sp>
        <p:nvSpPr>
          <p:cNvPr id="142" name="Text 140"/>
          <p:cNvSpPr/>
          <p:nvPr/>
        </p:nvSpPr>
        <p:spPr>
          <a:xfrm>
            <a:off x="7442359" y="9691688"/>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Regulatory compliance solutions</a:t>
            </a:r>
            <a:endParaRPr lang="en-US" sz="750" dirty="0"/>
          </a:p>
        </p:txBody>
      </p:sp>
      <p:sp>
        <p:nvSpPr>
          <p:cNvPr id="143" name="Text 141"/>
          <p:cNvSpPr/>
          <p:nvPr/>
        </p:nvSpPr>
        <p:spPr>
          <a:xfrm>
            <a:off x="10880169" y="9691688"/>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44" name="Shape 142"/>
          <p:cNvSpPr/>
          <p:nvPr/>
        </p:nvSpPr>
        <p:spPr>
          <a:xfrm>
            <a:off x="439579" y="9931241"/>
            <a:ext cx="13751243" cy="321231"/>
          </a:xfrm>
          <a:prstGeom prst="rect">
            <a:avLst/>
          </a:prstGeom>
          <a:solidFill>
            <a:srgbClr val="FFFFFF">
              <a:alpha val="4000"/>
            </a:srgbClr>
          </a:solidFill>
          <a:ln/>
        </p:spPr>
      </p:sp>
      <p:sp>
        <p:nvSpPr>
          <p:cNvPr id="145" name="Text 143"/>
          <p:cNvSpPr/>
          <p:nvPr/>
        </p:nvSpPr>
        <p:spPr>
          <a:xfrm>
            <a:off x="562928" y="10012918"/>
            <a:ext cx="318730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Gaming</a:t>
            </a:r>
            <a:endParaRPr lang="en-US" sz="750" dirty="0"/>
          </a:p>
        </p:txBody>
      </p:sp>
      <p:sp>
        <p:nvSpPr>
          <p:cNvPr id="146" name="Text 144"/>
          <p:cNvSpPr/>
          <p:nvPr/>
        </p:nvSpPr>
        <p:spPr>
          <a:xfrm>
            <a:off x="4004548" y="10012918"/>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Auto-generation of game levels and worlds</a:t>
            </a:r>
            <a:endParaRPr lang="en-US" sz="750" dirty="0"/>
          </a:p>
        </p:txBody>
      </p:sp>
      <p:sp>
        <p:nvSpPr>
          <p:cNvPr id="147" name="Text 145"/>
          <p:cNvSpPr/>
          <p:nvPr/>
        </p:nvSpPr>
        <p:spPr>
          <a:xfrm>
            <a:off x="7442359" y="10012918"/>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Unity, Unreal Engine</a:t>
            </a:r>
            <a:endParaRPr lang="en-US" sz="750" dirty="0"/>
          </a:p>
        </p:txBody>
      </p:sp>
      <p:sp>
        <p:nvSpPr>
          <p:cNvPr id="148" name="Text 146"/>
          <p:cNvSpPr/>
          <p:nvPr/>
        </p:nvSpPr>
        <p:spPr>
          <a:xfrm>
            <a:off x="10880169" y="10012918"/>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49" name="Shape 147"/>
          <p:cNvSpPr/>
          <p:nvPr/>
        </p:nvSpPr>
        <p:spPr>
          <a:xfrm>
            <a:off x="439579" y="10252472"/>
            <a:ext cx="13751243" cy="321231"/>
          </a:xfrm>
          <a:prstGeom prst="rect">
            <a:avLst/>
          </a:prstGeom>
          <a:solidFill>
            <a:srgbClr val="000000">
              <a:alpha val="4000"/>
            </a:srgbClr>
          </a:solidFill>
          <a:ln/>
        </p:spPr>
      </p:sp>
      <p:sp>
        <p:nvSpPr>
          <p:cNvPr id="150" name="Text 148"/>
          <p:cNvSpPr/>
          <p:nvPr/>
        </p:nvSpPr>
        <p:spPr>
          <a:xfrm>
            <a:off x="562928" y="10334149"/>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51" name="Text 149"/>
          <p:cNvSpPr/>
          <p:nvPr/>
        </p:nvSpPr>
        <p:spPr>
          <a:xfrm>
            <a:off x="4004548" y="10334149"/>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AI-driven NPC interactions</a:t>
            </a:r>
            <a:endParaRPr lang="en-US" sz="750" dirty="0"/>
          </a:p>
        </p:txBody>
      </p:sp>
      <p:sp>
        <p:nvSpPr>
          <p:cNvPr id="152" name="Text 150"/>
          <p:cNvSpPr/>
          <p:nvPr/>
        </p:nvSpPr>
        <p:spPr>
          <a:xfrm>
            <a:off x="7442359" y="10334149"/>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AI Dungeon</a:t>
            </a:r>
            <a:endParaRPr lang="en-US" sz="750" dirty="0"/>
          </a:p>
        </p:txBody>
      </p:sp>
      <p:sp>
        <p:nvSpPr>
          <p:cNvPr id="153" name="Text 151"/>
          <p:cNvSpPr/>
          <p:nvPr/>
        </p:nvSpPr>
        <p:spPr>
          <a:xfrm>
            <a:off x="10880169" y="10334149"/>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54" name="Shape 152"/>
          <p:cNvSpPr/>
          <p:nvPr/>
        </p:nvSpPr>
        <p:spPr>
          <a:xfrm>
            <a:off x="439579" y="10573703"/>
            <a:ext cx="13751243" cy="321231"/>
          </a:xfrm>
          <a:prstGeom prst="rect">
            <a:avLst/>
          </a:prstGeom>
          <a:solidFill>
            <a:srgbClr val="FFFFFF">
              <a:alpha val="4000"/>
            </a:srgbClr>
          </a:solidFill>
          <a:ln/>
        </p:spPr>
      </p:sp>
      <p:sp>
        <p:nvSpPr>
          <p:cNvPr id="155" name="Text 153"/>
          <p:cNvSpPr/>
          <p:nvPr/>
        </p:nvSpPr>
        <p:spPr>
          <a:xfrm>
            <a:off x="562928" y="10655379"/>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56" name="Text 154"/>
          <p:cNvSpPr/>
          <p:nvPr/>
        </p:nvSpPr>
        <p:spPr>
          <a:xfrm>
            <a:off x="4004548" y="10655379"/>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Personalized in-game content</a:t>
            </a:r>
            <a:endParaRPr lang="en-US" sz="750" dirty="0"/>
          </a:p>
        </p:txBody>
      </p:sp>
      <p:sp>
        <p:nvSpPr>
          <p:cNvPr id="157" name="Text 155"/>
          <p:cNvSpPr/>
          <p:nvPr/>
        </p:nvSpPr>
        <p:spPr>
          <a:xfrm>
            <a:off x="7442359" y="10655379"/>
            <a:ext cx="3183493" cy="157877"/>
          </a:xfrm>
          <a:prstGeom prst="rect">
            <a:avLst/>
          </a:prstGeom>
          <a:noFill/>
          <a:ln/>
        </p:spPr>
        <p:txBody>
          <a:bodyPr wrap="none" lIns="0" tIns="0" rIns="0" bIns="0" rtlCol="0" anchor="t"/>
          <a:lstStyle/>
          <a:p>
            <a:pPr algn="l" indent="0" marL="0">
              <a:lnSpc>
                <a:spcPts val="1200"/>
              </a:lnSpc>
              <a:buNone/>
            </a:pPr>
            <a:r>
              <a:rPr lang="en-US" sz="750" dirty="0">
                <a:solidFill>
                  <a:srgbClr val="D7D4CC"/>
                </a:solidFill>
                <a:latin typeface="Raleway Medium" pitchFamily="34" charset="0"/>
                <a:ea typeface="Raleway Medium" pitchFamily="34" charset="-122"/>
                <a:cs typeface="Raleway Medium" pitchFamily="34" charset="-120"/>
              </a:rPr>
              <a:t>- Procedural game content</a:t>
            </a:r>
            <a:endParaRPr lang="en-US" sz="750" dirty="0"/>
          </a:p>
        </p:txBody>
      </p:sp>
      <p:sp>
        <p:nvSpPr>
          <p:cNvPr id="158" name="Text 156"/>
          <p:cNvSpPr/>
          <p:nvPr/>
        </p:nvSpPr>
        <p:spPr>
          <a:xfrm>
            <a:off x="10880169" y="10655379"/>
            <a:ext cx="3187303" cy="157877"/>
          </a:xfrm>
          <a:prstGeom prst="rect">
            <a:avLst/>
          </a:prstGeom>
          <a:noFill/>
          <a:ln/>
        </p:spPr>
        <p:txBody>
          <a:bodyPr wrap="none" lIns="0" tIns="0" rIns="0" bIns="0" rtlCol="0" anchor="t"/>
          <a:lstStyle/>
          <a:p>
            <a:pPr algn="l" indent="0" marL="0">
              <a:lnSpc>
                <a:spcPts val="1200"/>
              </a:lnSpc>
              <a:buNone/>
            </a:pPr>
            <a:endParaRPr lang="en-US" sz="750" dirty="0"/>
          </a:p>
        </p:txBody>
      </p:sp>
      <p:sp>
        <p:nvSpPr>
          <p:cNvPr id="159" name="Text 157"/>
          <p:cNvSpPr/>
          <p:nvPr/>
        </p:nvSpPr>
        <p:spPr>
          <a:xfrm>
            <a:off x="431959" y="11041380"/>
            <a:ext cx="13766483" cy="197525"/>
          </a:xfrm>
          <a:prstGeom prst="rect">
            <a:avLst/>
          </a:prstGeom>
          <a:noFill/>
          <a:ln/>
        </p:spPr>
        <p:txBody>
          <a:bodyPr wrap="none" lIns="0" tIns="0" rIns="0" bIns="0" rtlCol="0" anchor="t"/>
          <a:lstStyle/>
          <a:p>
            <a:pPr algn="l" indent="0" marL="0">
              <a:lnSpc>
                <a:spcPts val="1550"/>
              </a:lnSpc>
              <a:buNone/>
            </a:pPr>
            <a:endParaRPr lang="en-US" sz="9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512802" y="402908"/>
            <a:ext cx="3256478" cy="406956"/>
          </a:xfrm>
          <a:prstGeom prst="rect">
            <a:avLst/>
          </a:prstGeom>
          <a:noFill/>
          <a:ln/>
        </p:spPr>
        <p:txBody>
          <a:bodyPr wrap="none" lIns="0" tIns="0" rIns="0" bIns="0" rtlCol="0" anchor="t"/>
          <a:lstStyle/>
          <a:p>
            <a:pPr algn="l" indent="0" marL="0">
              <a:lnSpc>
                <a:spcPts val="3200"/>
              </a:lnSpc>
              <a:buNone/>
            </a:pPr>
            <a:r>
              <a:rPr lang="en-US" sz="2550" b="1" dirty="0">
                <a:solidFill>
                  <a:srgbClr val="FFE14D"/>
                </a:solidFill>
                <a:latin typeface="Comfortaa Bold" pitchFamily="34" charset="0"/>
                <a:ea typeface="Comfortaa Bold" pitchFamily="34" charset="-122"/>
                <a:cs typeface="Comfortaa Bold" pitchFamily="34" charset="-120"/>
              </a:rPr>
              <a:t>TOOLS:</a:t>
            </a:r>
            <a:endParaRPr lang="en-US" sz="2550" dirty="0"/>
          </a:p>
        </p:txBody>
      </p:sp>
      <p:sp>
        <p:nvSpPr>
          <p:cNvPr id="3" name="Text 1"/>
          <p:cNvSpPr/>
          <p:nvPr/>
        </p:nvSpPr>
        <p:spPr>
          <a:xfrm>
            <a:off x="512802" y="1102876"/>
            <a:ext cx="13604796" cy="234434"/>
          </a:xfrm>
          <a:prstGeom prst="rect">
            <a:avLst/>
          </a:prstGeom>
          <a:noFill/>
          <a:ln/>
        </p:spPr>
        <p:txBody>
          <a:bodyPr wrap="none" lIns="0" tIns="0" rIns="0" bIns="0" rtlCol="0" anchor="t"/>
          <a:lstStyle/>
          <a:p>
            <a:pPr algn="l" indent="0" marL="0">
              <a:lnSpc>
                <a:spcPts val="1800"/>
              </a:lnSpc>
              <a:buNone/>
            </a:pPr>
            <a:r>
              <a:rPr lang="en-US" sz="1150" b="1" dirty="0">
                <a:solidFill>
                  <a:srgbClr val="D7D4CC"/>
                </a:solidFill>
                <a:latin typeface="Raleway Medium" pitchFamily="34" charset="0"/>
                <a:ea typeface="Raleway Medium" pitchFamily="34" charset="-122"/>
                <a:cs typeface="Raleway Medium" pitchFamily="34" charset="-120"/>
              </a:rPr>
              <a:t>Tool use is currently only available for LLMs that support OpenAI-compatible tool call API.</a:t>
            </a:r>
            <a:endParaRPr lang="en-US" sz="1150" dirty="0"/>
          </a:p>
        </p:txBody>
      </p:sp>
      <p:sp>
        <p:nvSpPr>
          <p:cNvPr id="4" name="Text 2"/>
          <p:cNvSpPr/>
          <p:nvPr/>
        </p:nvSpPr>
        <p:spPr>
          <a:xfrm>
            <a:off x="512802" y="1502092"/>
            <a:ext cx="13604796" cy="468868"/>
          </a:xfrm>
          <a:prstGeom prst="rect">
            <a:avLst/>
          </a:prstGeom>
          <a:noFill/>
          <a:ln/>
        </p:spPr>
        <p:txBody>
          <a:bodyPr wrap="square" lIns="0" tIns="0" rIns="0" bIns="0" rtlCol="0" anchor="t"/>
          <a:lstStyle/>
          <a:p>
            <a:pPr algn="l" indent="0" marL="0">
              <a:lnSpc>
                <a:spcPts val="1800"/>
              </a:lnSpc>
              <a:buNone/>
            </a:pPr>
            <a:r>
              <a:rPr lang="en-US" sz="1150" dirty="0">
                <a:solidFill>
                  <a:srgbClr val="D7D4CC"/>
                </a:solidFill>
                <a:latin typeface="Raleway Medium" pitchFamily="34" charset="0"/>
                <a:ea typeface="Raleway Medium" pitchFamily="34" charset="-122"/>
                <a:cs typeface="Raleway Medium" pitchFamily="34" charset="-120"/>
              </a:rPr>
              <a:t>Tools are pre-defined functions that agents can use. Instead of writing arbitrary code, agents can call tools to perform actions, such as searching the web, performing calculations, reading files, or calling remote APIs. Because you can control what tools are available to an agent, you can control what actions an agent can perform.</a:t>
            </a:r>
            <a:endParaRPr lang="en-US" sz="1150" dirty="0"/>
          </a:p>
        </p:txBody>
      </p:sp>
      <p:sp>
        <p:nvSpPr>
          <p:cNvPr id="5" name="Text 3"/>
          <p:cNvSpPr/>
          <p:nvPr/>
        </p:nvSpPr>
        <p:spPr>
          <a:xfrm>
            <a:off x="512802" y="2135743"/>
            <a:ext cx="13604796" cy="234434"/>
          </a:xfrm>
          <a:prstGeom prst="rect">
            <a:avLst/>
          </a:prstGeom>
          <a:noFill/>
          <a:ln/>
        </p:spPr>
        <p:txBody>
          <a:bodyPr wrap="none" lIns="0" tIns="0" rIns="0" bIns="0" rtlCol="0" anchor="t"/>
          <a:lstStyle/>
          <a:p>
            <a:pPr algn="l" indent="0" marL="0">
              <a:lnSpc>
                <a:spcPts val="1800"/>
              </a:lnSpc>
              <a:buNone/>
            </a:pPr>
            <a:endParaRPr lang="en-US" sz="1150" dirty="0"/>
          </a:p>
        </p:txBody>
      </p:sp>
      <p:sp>
        <p:nvSpPr>
          <p:cNvPr id="6" name="Shape 4"/>
          <p:cNvSpPr/>
          <p:nvPr/>
        </p:nvSpPr>
        <p:spPr>
          <a:xfrm>
            <a:off x="512802" y="2534960"/>
            <a:ext cx="13604796" cy="5315903"/>
          </a:xfrm>
          <a:prstGeom prst="roundRect">
            <a:avLst>
              <a:gd name="adj" fmla="val 4135"/>
            </a:avLst>
          </a:prstGeom>
          <a:noFill/>
          <a:ln w="7620">
            <a:solidFill>
              <a:srgbClr val="FFFFFF">
                <a:alpha val="24000"/>
              </a:srgbClr>
            </a:solidFill>
            <a:prstDash val="solid"/>
          </a:ln>
        </p:spPr>
      </p:sp>
      <p:sp>
        <p:nvSpPr>
          <p:cNvPr id="7" name="Shape 5"/>
          <p:cNvSpPr/>
          <p:nvPr/>
        </p:nvSpPr>
        <p:spPr>
          <a:xfrm>
            <a:off x="520422" y="2542580"/>
            <a:ext cx="13589556" cy="378619"/>
          </a:xfrm>
          <a:prstGeom prst="rect">
            <a:avLst/>
          </a:prstGeom>
          <a:solidFill>
            <a:srgbClr val="FFFFFF">
              <a:alpha val="4000"/>
            </a:srgbClr>
          </a:solidFill>
          <a:ln/>
        </p:spPr>
      </p:sp>
      <p:sp>
        <p:nvSpPr>
          <p:cNvPr id="8" name="Text 6"/>
          <p:cNvSpPr/>
          <p:nvPr/>
        </p:nvSpPr>
        <p:spPr>
          <a:xfrm>
            <a:off x="666988" y="2638068"/>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Category</a:t>
            </a:r>
            <a:endParaRPr lang="en-US" sz="900" dirty="0"/>
          </a:p>
        </p:txBody>
      </p:sp>
      <p:sp>
        <p:nvSpPr>
          <p:cNvPr id="9" name="Text 7"/>
          <p:cNvSpPr/>
          <p:nvPr/>
        </p:nvSpPr>
        <p:spPr>
          <a:xfrm>
            <a:off x="4083129" y="2638068"/>
            <a:ext cx="2884765"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Best Compatible Tool</a:t>
            </a:r>
            <a:endParaRPr lang="en-US" sz="900" dirty="0"/>
          </a:p>
        </p:txBody>
      </p:sp>
      <p:sp>
        <p:nvSpPr>
          <p:cNvPr id="10" name="Text 8"/>
          <p:cNvSpPr/>
          <p:nvPr/>
        </p:nvSpPr>
        <p:spPr>
          <a:xfrm>
            <a:off x="7268408" y="2638068"/>
            <a:ext cx="6695123"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Reason for Compatibility</a:t>
            </a:r>
            <a:endParaRPr lang="en-US" sz="900" dirty="0"/>
          </a:p>
        </p:txBody>
      </p:sp>
      <p:sp>
        <p:nvSpPr>
          <p:cNvPr id="11" name="Shape 9"/>
          <p:cNvSpPr/>
          <p:nvPr/>
        </p:nvSpPr>
        <p:spPr>
          <a:xfrm>
            <a:off x="520422" y="2921198"/>
            <a:ext cx="13589556" cy="378619"/>
          </a:xfrm>
          <a:prstGeom prst="rect">
            <a:avLst/>
          </a:prstGeom>
          <a:solidFill>
            <a:srgbClr val="000000">
              <a:alpha val="4000"/>
            </a:srgbClr>
          </a:solidFill>
          <a:ln/>
        </p:spPr>
      </p:sp>
      <p:sp>
        <p:nvSpPr>
          <p:cNvPr id="12" name="Text 10"/>
          <p:cNvSpPr/>
          <p:nvPr/>
        </p:nvSpPr>
        <p:spPr>
          <a:xfrm>
            <a:off x="666988" y="3016687"/>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Large Language Models</a:t>
            </a:r>
            <a:endParaRPr lang="en-US" sz="900" dirty="0"/>
          </a:p>
        </p:txBody>
      </p:sp>
      <p:sp>
        <p:nvSpPr>
          <p:cNvPr id="13" name="Text 11"/>
          <p:cNvSpPr/>
          <p:nvPr/>
        </p:nvSpPr>
        <p:spPr>
          <a:xfrm>
            <a:off x="4083129" y="3016687"/>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GPT (OpenAI)</a:t>
            </a:r>
            <a:endParaRPr lang="en-US" sz="900" dirty="0"/>
          </a:p>
        </p:txBody>
      </p:sp>
      <p:sp>
        <p:nvSpPr>
          <p:cNvPr id="14" name="Text 12"/>
          <p:cNvSpPr/>
          <p:nvPr/>
        </p:nvSpPr>
        <p:spPr>
          <a:xfrm>
            <a:off x="7268408" y="3016687"/>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Highly adaptable APIs, strong NLP capabilities, and broad third-party integration support</a:t>
            </a:r>
            <a:endParaRPr lang="en-US" sz="900" dirty="0"/>
          </a:p>
        </p:txBody>
      </p:sp>
      <p:sp>
        <p:nvSpPr>
          <p:cNvPr id="15" name="Shape 13"/>
          <p:cNvSpPr/>
          <p:nvPr/>
        </p:nvSpPr>
        <p:spPr>
          <a:xfrm>
            <a:off x="520422" y="3299817"/>
            <a:ext cx="13589556" cy="378619"/>
          </a:xfrm>
          <a:prstGeom prst="rect">
            <a:avLst/>
          </a:prstGeom>
          <a:solidFill>
            <a:srgbClr val="FFFFFF">
              <a:alpha val="4000"/>
            </a:srgbClr>
          </a:solidFill>
          <a:ln/>
        </p:spPr>
      </p:sp>
      <p:sp>
        <p:nvSpPr>
          <p:cNvPr id="16" name="Text 14"/>
          <p:cNvSpPr/>
          <p:nvPr/>
        </p:nvSpPr>
        <p:spPr>
          <a:xfrm>
            <a:off x="666988" y="3395305"/>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Knowledge Integration</a:t>
            </a:r>
            <a:endParaRPr lang="en-US" sz="900" dirty="0"/>
          </a:p>
        </p:txBody>
      </p:sp>
      <p:sp>
        <p:nvSpPr>
          <p:cNvPr id="17" name="Text 15"/>
          <p:cNvSpPr/>
          <p:nvPr/>
        </p:nvSpPr>
        <p:spPr>
          <a:xfrm>
            <a:off x="4083129" y="3395305"/>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LangChain</a:t>
            </a:r>
            <a:endParaRPr lang="en-US" sz="900" dirty="0"/>
          </a:p>
        </p:txBody>
      </p:sp>
      <p:sp>
        <p:nvSpPr>
          <p:cNvPr id="18" name="Text 16"/>
          <p:cNvSpPr/>
          <p:nvPr/>
        </p:nvSpPr>
        <p:spPr>
          <a:xfrm>
            <a:off x="7268408" y="3395305"/>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Built specifically for integrating LLMs with external data sources and memory management</a:t>
            </a:r>
            <a:endParaRPr lang="en-US" sz="900" dirty="0"/>
          </a:p>
        </p:txBody>
      </p:sp>
      <p:sp>
        <p:nvSpPr>
          <p:cNvPr id="19" name="Shape 17"/>
          <p:cNvSpPr/>
          <p:nvPr/>
        </p:nvSpPr>
        <p:spPr>
          <a:xfrm>
            <a:off x="520422" y="3678436"/>
            <a:ext cx="13589556" cy="378619"/>
          </a:xfrm>
          <a:prstGeom prst="rect">
            <a:avLst/>
          </a:prstGeom>
          <a:solidFill>
            <a:srgbClr val="000000">
              <a:alpha val="4000"/>
            </a:srgbClr>
          </a:solidFill>
          <a:ln/>
        </p:spPr>
      </p:sp>
      <p:sp>
        <p:nvSpPr>
          <p:cNvPr id="20" name="Text 18"/>
          <p:cNvSpPr/>
          <p:nvPr/>
        </p:nvSpPr>
        <p:spPr>
          <a:xfrm>
            <a:off x="666988" y="3773924"/>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Memory Management</a:t>
            </a:r>
            <a:endParaRPr lang="en-US" sz="900" dirty="0"/>
          </a:p>
        </p:txBody>
      </p:sp>
      <p:sp>
        <p:nvSpPr>
          <p:cNvPr id="21" name="Text 19"/>
          <p:cNvSpPr/>
          <p:nvPr/>
        </p:nvSpPr>
        <p:spPr>
          <a:xfrm>
            <a:off x="4083129" y="3773924"/>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Pinecone</a:t>
            </a:r>
            <a:endParaRPr lang="en-US" sz="900" dirty="0"/>
          </a:p>
        </p:txBody>
      </p:sp>
      <p:sp>
        <p:nvSpPr>
          <p:cNvPr id="22" name="Text 20"/>
          <p:cNvSpPr/>
          <p:nvPr/>
        </p:nvSpPr>
        <p:spPr>
          <a:xfrm>
            <a:off x="7268408" y="3773924"/>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Scalable and fast vector database with excellent API integration for storing embeddings</a:t>
            </a:r>
            <a:endParaRPr lang="en-US" sz="900" dirty="0"/>
          </a:p>
        </p:txBody>
      </p:sp>
      <p:sp>
        <p:nvSpPr>
          <p:cNvPr id="23" name="Shape 21"/>
          <p:cNvSpPr/>
          <p:nvPr/>
        </p:nvSpPr>
        <p:spPr>
          <a:xfrm>
            <a:off x="520422" y="4057055"/>
            <a:ext cx="13589556" cy="378619"/>
          </a:xfrm>
          <a:prstGeom prst="rect">
            <a:avLst/>
          </a:prstGeom>
          <a:solidFill>
            <a:srgbClr val="FFFFFF">
              <a:alpha val="4000"/>
            </a:srgbClr>
          </a:solidFill>
          <a:ln/>
        </p:spPr>
      </p:sp>
      <p:sp>
        <p:nvSpPr>
          <p:cNvPr id="24" name="Text 22"/>
          <p:cNvSpPr/>
          <p:nvPr/>
        </p:nvSpPr>
        <p:spPr>
          <a:xfrm>
            <a:off x="666988" y="4152543"/>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Text-to-Image Generation</a:t>
            </a:r>
            <a:endParaRPr lang="en-US" sz="900" dirty="0"/>
          </a:p>
        </p:txBody>
      </p:sp>
      <p:sp>
        <p:nvSpPr>
          <p:cNvPr id="25" name="Text 23"/>
          <p:cNvSpPr/>
          <p:nvPr/>
        </p:nvSpPr>
        <p:spPr>
          <a:xfrm>
            <a:off x="4083129" y="4152543"/>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DALL-E</a:t>
            </a:r>
            <a:endParaRPr lang="en-US" sz="900" dirty="0"/>
          </a:p>
        </p:txBody>
      </p:sp>
      <p:sp>
        <p:nvSpPr>
          <p:cNvPr id="26" name="Text 24"/>
          <p:cNvSpPr/>
          <p:nvPr/>
        </p:nvSpPr>
        <p:spPr>
          <a:xfrm>
            <a:off x="7268408" y="4152543"/>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Native compatibility with OpenAI AutoGen systems</a:t>
            </a:r>
            <a:endParaRPr lang="en-US" sz="900" dirty="0"/>
          </a:p>
        </p:txBody>
      </p:sp>
      <p:sp>
        <p:nvSpPr>
          <p:cNvPr id="27" name="Shape 25"/>
          <p:cNvSpPr/>
          <p:nvPr/>
        </p:nvSpPr>
        <p:spPr>
          <a:xfrm>
            <a:off x="520422" y="4435673"/>
            <a:ext cx="13589556" cy="378619"/>
          </a:xfrm>
          <a:prstGeom prst="rect">
            <a:avLst/>
          </a:prstGeom>
          <a:solidFill>
            <a:srgbClr val="000000">
              <a:alpha val="4000"/>
            </a:srgbClr>
          </a:solidFill>
          <a:ln/>
        </p:spPr>
      </p:sp>
      <p:sp>
        <p:nvSpPr>
          <p:cNvPr id="28" name="Text 26"/>
          <p:cNvSpPr/>
          <p:nvPr/>
        </p:nvSpPr>
        <p:spPr>
          <a:xfrm>
            <a:off x="666988" y="4531162"/>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Speech Processing</a:t>
            </a:r>
            <a:endParaRPr lang="en-US" sz="900" dirty="0"/>
          </a:p>
        </p:txBody>
      </p:sp>
      <p:sp>
        <p:nvSpPr>
          <p:cNvPr id="29" name="Text 27"/>
          <p:cNvSpPr/>
          <p:nvPr/>
        </p:nvSpPr>
        <p:spPr>
          <a:xfrm>
            <a:off x="4083129" y="4531162"/>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Whisper (OpenAI)</a:t>
            </a:r>
            <a:endParaRPr lang="en-US" sz="900" dirty="0"/>
          </a:p>
        </p:txBody>
      </p:sp>
      <p:sp>
        <p:nvSpPr>
          <p:cNvPr id="30" name="Text 28"/>
          <p:cNvSpPr/>
          <p:nvPr/>
        </p:nvSpPr>
        <p:spPr>
          <a:xfrm>
            <a:off x="7268408" y="4531162"/>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Superior accuracy for multi-language speech recognition and native integration</a:t>
            </a:r>
            <a:endParaRPr lang="en-US" sz="900" dirty="0"/>
          </a:p>
        </p:txBody>
      </p:sp>
      <p:sp>
        <p:nvSpPr>
          <p:cNvPr id="31" name="Shape 29"/>
          <p:cNvSpPr/>
          <p:nvPr/>
        </p:nvSpPr>
        <p:spPr>
          <a:xfrm>
            <a:off x="520422" y="4814292"/>
            <a:ext cx="13589556" cy="378619"/>
          </a:xfrm>
          <a:prstGeom prst="rect">
            <a:avLst/>
          </a:prstGeom>
          <a:solidFill>
            <a:srgbClr val="FFFFFF">
              <a:alpha val="4000"/>
            </a:srgbClr>
          </a:solidFill>
          <a:ln/>
        </p:spPr>
      </p:sp>
      <p:sp>
        <p:nvSpPr>
          <p:cNvPr id="32" name="Text 30"/>
          <p:cNvSpPr/>
          <p:nvPr/>
        </p:nvSpPr>
        <p:spPr>
          <a:xfrm>
            <a:off x="666988" y="4909780"/>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Data Processing</a:t>
            </a:r>
            <a:endParaRPr lang="en-US" sz="900" dirty="0"/>
          </a:p>
        </p:txBody>
      </p:sp>
      <p:sp>
        <p:nvSpPr>
          <p:cNvPr id="33" name="Text 31"/>
          <p:cNvSpPr/>
          <p:nvPr/>
        </p:nvSpPr>
        <p:spPr>
          <a:xfrm>
            <a:off x="4083129" y="4909780"/>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Pandas</a:t>
            </a:r>
            <a:endParaRPr lang="en-US" sz="900" dirty="0"/>
          </a:p>
        </p:txBody>
      </p:sp>
      <p:sp>
        <p:nvSpPr>
          <p:cNvPr id="34" name="Text 32"/>
          <p:cNvSpPr/>
          <p:nvPr/>
        </p:nvSpPr>
        <p:spPr>
          <a:xfrm>
            <a:off x="7268408" y="4909780"/>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Seamless integration with Python-based AI models used in AutoGen</a:t>
            </a:r>
            <a:endParaRPr lang="en-US" sz="900" dirty="0"/>
          </a:p>
        </p:txBody>
      </p:sp>
      <p:sp>
        <p:nvSpPr>
          <p:cNvPr id="35" name="Shape 33"/>
          <p:cNvSpPr/>
          <p:nvPr/>
        </p:nvSpPr>
        <p:spPr>
          <a:xfrm>
            <a:off x="520422" y="5192911"/>
            <a:ext cx="13589556" cy="378619"/>
          </a:xfrm>
          <a:prstGeom prst="rect">
            <a:avLst/>
          </a:prstGeom>
          <a:solidFill>
            <a:srgbClr val="000000">
              <a:alpha val="4000"/>
            </a:srgbClr>
          </a:solidFill>
          <a:ln/>
        </p:spPr>
      </p:sp>
      <p:sp>
        <p:nvSpPr>
          <p:cNvPr id="36" name="Text 34"/>
          <p:cNvSpPr/>
          <p:nvPr/>
        </p:nvSpPr>
        <p:spPr>
          <a:xfrm>
            <a:off x="666988" y="5288399"/>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API Integration</a:t>
            </a:r>
            <a:endParaRPr lang="en-US" sz="900" dirty="0"/>
          </a:p>
        </p:txBody>
      </p:sp>
      <p:sp>
        <p:nvSpPr>
          <p:cNvPr id="37" name="Text 35"/>
          <p:cNvSpPr/>
          <p:nvPr/>
        </p:nvSpPr>
        <p:spPr>
          <a:xfrm>
            <a:off x="4083129" y="5288399"/>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REST APIs</a:t>
            </a:r>
            <a:endParaRPr lang="en-US" sz="900" dirty="0"/>
          </a:p>
        </p:txBody>
      </p:sp>
      <p:sp>
        <p:nvSpPr>
          <p:cNvPr id="38" name="Text 36"/>
          <p:cNvSpPr/>
          <p:nvPr/>
        </p:nvSpPr>
        <p:spPr>
          <a:xfrm>
            <a:off x="7268408" y="5288399"/>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Universal compatibility for fetching and pushing data in real-time</a:t>
            </a:r>
            <a:endParaRPr lang="en-US" sz="900" dirty="0"/>
          </a:p>
        </p:txBody>
      </p:sp>
      <p:sp>
        <p:nvSpPr>
          <p:cNvPr id="39" name="Shape 37"/>
          <p:cNvSpPr/>
          <p:nvPr/>
        </p:nvSpPr>
        <p:spPr>
          <a:xfrm>
            <a:off x="520422" y="5571530"/>
            <a:ext cx="13589556" cy="378619"/>
          </a:xfrm>
          <a:prstGeom prst="rect">
            <a:avLst/>
          </a:prstGeom>
          <a:solidFill>
            <a:srgbClr val="FFFFFF">
              <a:alpha val="4000"/>
            </a:srgbClr>
          </a:solidFill>
          <a:ln/>
        </p:spPr>
      </p:sp>
      <p:sp>
        <p:nvSpPr>
          <p:cNvPr id="40" name="Text 38"/>
          <p:cNvSpPr/>
          <p:nvPr/>
        </p:nvSpPr>
        <p:spPr>
          <a:xfrm>
            <a:off x="666988" y="5667018"/>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Prompt Engineering</a:t>
            </a:r>
            <a:endParaRPr lang="en-US" sz="900" dirty="0"/>
          </a:p>
        </p:txBody>
      </p:sp>
      <p:sp>
        <p:nvSpPr>
          <p:cNvPr id="41" name="Text 39"/>
          <p:cNvSpPr/>
          <p:nvPr/>
        </p:nvSpPr>
        <p:spPr>
          <a:xfrm>
            <a:off x="4083129" y="5667018"/>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Prompt Layer</a:t>
            </a:r>
            <a:endParaRPr lang="en-US" sz="900" dirty="0"/>
          </a:p>
        </p:txBody>
      </p:sp>
      <p:sp>
        <p:nvSpPr>
          <p:cNvPr id="42" name="Text 40"/>
          <p:cNvSpPr/>
          <p:nvPr/>
        </p:nvSpPr>
        <p:spPr>
          <a:xfrm>
            <a:off x="7268408" y="5667018"/>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Effective tracking, testing, and optimization of prompts across AutoGen models</a:t>
            </a:r>
            <a:endParaRPr lang="en-US" sz="900" dirty="0"/>
          </a:p>
        </p:txBody>
      </p:sp>
      <p:sp>
        <p:nvSpPr>
          <p:cNvPr id="43" name="Shape 41"/>
          <p:cNvSpPr/>
          <p:nvPr/>
        </p:nvSpPr>
        <p:spPr>
          <a:xfrm>
            <a:off x="520422" y="5950148"/>
            <a:ext cx="13589556" cy="378619"/>
          </a:xfrm>
          <a:prstGeom prst="rect">
            <a:avLst/>
          </a:prstGeom>
          <a:solidFill>
            <a:srgbClr val="000000">
              <a:alpha val="4000"/>
            </a:srgbClr>
          </a:solidFill>
          <a:ln/>
        </p:spPr>
      </p:sp>
      <p:sp>
        <p:nvSpPr>
          <p:cNvPr id="44" name="Text 42"/>
          <p:cNvSpPr/>
          <p:nvPr/>
        </p:nvSpPr>
        <p:spPr>
          <a:xfrm>
            <a:off x="666988" y="6045637"/>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Model Training</a:t>
            </a:r>
            <a:endParaRPr lang="en-US" sz="900" dirty="0"/>
          </a:p>
        </p:txBody>
      </p:sp>
      <p:sp>
        <p:nvSpPr>
          <p:cNvPr id="45" name="Text 43"/>
          <p:cNvSpPr/>
          <p:nvPr/>
        </p:nvSpPr>
        <p:spPr>
          <a:xfrm>
            <a:off x="4083129" y="6045637"/>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PyTorch</a:t>
            </a:r>
            <a:endParaRPr lang="en-US" sz="900" dirty="0"/>
          </a:p>
        </p:txBody>
      </p:sp>
      <p:sp>
        <p:nvSpPr>
          <p:cNvPr id="46" name="Text 44"/>
          <p:cNvSpPr/>
          <p:nvPr/>
        </p:nvSpPr>
        <p:spPr>
          <a:xfrm>
            <a:off x="7268408" y="6045637"/>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Strong industry support and compatibility with custom AI model deployment</a:t>
            </a:r>
            <a:endParaRPr lang="en-US" sz="900" dirty="0"/>
          </a:p>
        </p:txBody>
      </p:sp>
      <p:sp>
        <p:nvSpPr>
          <p:cNvPr id="47" name="Shape 45"/>
          <p:cNvSpPr/>
          <p:nvPr/>
        </p:nvSpPr>
        <p:spPr>
          <a:xfrm>
            <a:off x="520422" y="6328767"/>
            <a:ext cx="13589556" cy="378619"/>
          </a:xfrm>
          <a:prstGeom prst="rect">
            <a:avLst/>
          </a:prstGeom>
          <a:solidFill>
            <a:srgbClr val="FFFFFF">
              <a:alpha val="4000"/>
            </a:srgbClr>
          </a:solidFill>
          <a:ln/>
        </p:spPr>
      </p:sp>
      <p:sp>
        <p:nvSpPr>
          <p:cNvPr id="48" name="Text 46"/>
          <p:cNvSpPr/>
          <p:nvPr/>
        </p:nvSpPr>
        <p:spPr>
          <a:xfrm>
            <a:off x="666988" y="6424255"/>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Deployment Platform</a:t>
            </a:r>
            <a:endParaRPr lang="en-US" sz="900" dirty="0"/>
          </a:p>
        </p:txBody>
      </p:sp>
      <p:sp>
        <p:nvSpPr>
          <p:cNvPr id="49" name="Text 47"/>
          <p:cNvSpPr/>
          <p:nvPr/>
        </p:nvSpPr>
        <p:spPr>
          <a:xfrm>
            <a:off x="4083129" y="6424255"/>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AWS</a:t>
            </a:r>
            <a:endParaRPr lang="en-US" sz="900" dirty="0"/>
          </a:p>
        </p:txBody>
      </p:sp>
      <p:sp>
        <p:nvSpPr>
          <p:cNvPr id="50" name="Text 48"/>
          <p:cNvSpPr/>
          <p:nvPr/>
        </p:nvSpPr>
        <p:spPr>
          <a:xfrm>
            <a:off x="7268408" y="6424255"/>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High flexibility and services specifically designed for AI application hosting</a:t>
            </a:r>
            <a:endParaRPr lang="en-US" sz="900" dirty="0"/>
          </a:p>
        </p:txBody>
      </p:sp>
      <p:sp>
        <p:nvSpPr>
          <p:cNvPr id="51" name="Shape 49"/>
          <p:cNvSpPr/>
          <p:nvPr/>
        </p:nvSpPr>
        <p:spPr>
          <a:xfrm>
            <a:off x="520422" y="6707386"/>
            <a:ext cx="13589556" cy="378619"/>
          </a:xfrm>
          <a:prstGeom prst="rect">
            <a:avLst/>
          </a:prstGeom>
          <a:solidFill>
            <a:srgbClr val="000000">
              <a:alpha val="4000"/>
            </a:srgbClr>
          </a:solidFill>
          <a:ln/>
        </p:spPr>
      </p:sp>
      <p:sp>
        <p:nvSpPr>
          <p:cNvPr id="52" name="Text 50"/>
          <p:cNvSpPr/>
          <p:nvPr/>
        </p:nvSpPr>
        <p:spPr>
          <a:xfrm>
            <a:off x="666988" y="6802874"/>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Workflow Automation</a:t>
            </a:r>
            <a:endParaRPr lang="en-US" sz="900" dirty="0"/>
          </a:p>
        </p:txBody>
      </p:sp>
      <p:sp>
        <p:nvSpPr>
          <p:cNvPr id="53" name="Text 51"/>
          <p:cNvSpPr/>
          <p:nvPr/>
        </p:nvSpPr>
        <p:spPr>
          <a:xfrm>
            <a:off x="4083129" y="6802874"/>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Apache Airflow</a:t>
            </a:r>
            <a:endParaRPr lang="en-US" sz="900" dirty="0"/>
          </a:p>
        </p:txBody>
      </p:sp>
      <p:sp>
        <p:nvSpPr>
          <p:cNvPr id="54" name="Text 52"/>
          <p:cNvSpPr/>
          <p:nvPr/>
        </p:nvSpPr>
        <p:spPr>
          <a:xfrm>
            <a:off x="7268408" y="6802874"/>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Reliable and scalable automation pipeline for AutoGen tasks</a:t>
            </a:r>
            <a:endParaRPr lang="en-US" sz="900" dirty="0"/>
          </a:p>
        </p:txBody>
      </p:sp>
      <p:sp>
        <p:nvSpPr>
          <p:cNvPr id="55" name="Shape 53"/>
          <p:cNvSpPr/>
          <p:nvPr/>
        </p:nvSpPr>
        <p:spPr>
          <a:xfrm>
            <a:off x="520422" y="7086005"/>
            <a:ext cx="13589556" cy="378619"/>
          </a:xfrm>
          <a:prstGeom prst="rect">
            <a:avLst/>
          </a:prstGeom>
          <a:solidFill>
            <a:srgbClr val="FFFFFF">
              <a:alpha val="4000"/>
            </a:srgbClr>
          </a:solidFill>
          <a:ln/>
        </p:spPr>
      </p:sp>
      <p:sp>
        <p:nvSpPr>
          <p:cNvPr id="56" name="Text 54"/>
          <p:cNvSpPr/>
          <p:nvPr/>
        </p:nvSpPr>
        <p:spPr>
          <a:xfrm>
            <a:off x="666988" y="7181493"/>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Content Evaluation Tools</a:t>
            </a:r>
            <a:endParaRPr lang="en-US" sz="900" dirty="0"/>
          </a:p>
        </p:txBody>
      </p:sp>
      <p:sp>
        <p:nvSpPr>
          <p:cNvPr id="57" name="Text 55"/>
          <p:cNvSpPr/>
          <p:nvPr/>
        </p:nvSpPr>
        <p:spPr>
          <a:xfrm>
            <a:off x="4083129" y="7181493"/>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ROUGE</a:t>
            </a:r>
            <a:endParaRPr lang="en-US" sz="900" dirty="0"/>
          </a:p>
        </p:txBody>
      </p:sp>
      <p:sp>
        <p:nvSpPr>
          <p:cNvPr id="58" name="Text 56"/>
          <p:cNvSpPr/>
          <p:nvPr/>
        </p:nvSpPr>
        <p:spPr>
          <a:xfrm>
            <a:off x="7268408" y="7181493"/>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Widely accepted for natural language text evaluation</a:t>
            </a:r>
            <a:endParaRPr lang="en-US" sz="900" dirty="0"/>
          </a:p>
        </p:txBody>
      </p:sp>
      <p:sp>
        <p:nvSpPr>
          <p:cNvPr id="59" name="Shape 57"/>
          <p:cNvSpPr/>
          <p:nvPr/>
        </p:nvSpPr>
        <p:spPr>
          <a:xfrm>
            <a:off x="520422" y="7464623"/>
            <a:ext cx="13589556" cy="378619"/>
          </a:xfrm>
          <a:prstGeom prst="rect">
            <a:avLst/>
          </a:prstGeom>
          <a:solidFill>
            <a:srgbClr val="000000">
              <a:alpha val="4000"/>
            </a:srgbClr>
          </a:solidFill>
          <a:ln/>
        </p:spPr>
      </p:sp>
      <p:sp>
        <p:nvSpPr>
          <p:cNvPr id="60" name="Text 58"/>
          <p:cNvSpPr/>
          <p:nvPr/>
        </p:nvSpPr>
        <p:spPr>
          <a:xfrm>
            <a:off x="666988" y="7560112"/>
            <a:ext cx="3115628" cy="187643"/>
          </a:xfrm>
          <a:prstGeom prst="rect">
            <a:avLst/>
          </a:prstGeom>
          <a:noFill/>
          <a:ln/>
        </p:spPr>
        <p:txBody>
          <a:bodyPr wrap="none" lIns="0" tIns="0" rIns="0" bIns="0" rtlCol="0" anchor="t"/>
          <a:lstStyle/>
          <a:p>
            <a:pPr algn="l" indent="0" marL="0">
              <a:lnSpc>
                <a:spcPts val="1450"/>
              </a:lnSpc>
              <a:buNone/>
            </a:pPr>
            <a:r>
              <a:rPr lang="en-US" sz="900" b="1" dirty="0">
                <a:solidFill>
                  <a:srgbClr val="D7D4CC"/>
                </a:solidFill>
                <a:latin typeface="Raleway Medium" pitchFamily="34" charset="0"/>
                <a:ea typeface="Raleway Medium" pitchFamily="34" charset="-122"/>
                <a:cs typeface="Raleway Medium" pitchFamily="34" charset="-120"/>
              </a:rPr>
              <a:t>Version Control</a:t>
            </a:r>
            <a:endParaRPr lang="en-US" sz="900" dirty="0"/>
          </a:p>
        </p:txBody>
      </p:sp>
      <p:sp>
        <p:nvSpPr>
          <p:cNvPr id="61" name="Text 59"/>
          <p:cNvSpPr/>
          <p:nvPr/>
        </p:nvSpPr>
        <p:spPr>
          <a:xfrm>
            <a:off x="4083129" y="7560112"/>
            <a:ext cx="2884765"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GitHub</a:t>
            </a:r>
            <a:endParaRPr lang="en-US" sz="900" dirty="0"/>
          </a:p>
        </p:txBody>
      </p:sp>
      <p:sp>
        <p:nvSpPr>
          <p:cNvPr id="62" name="Text 60"/>
          <p:cNvSpPr/>
          <p:nvPr/>
        </p:nvSpPr>
        <p:spPr>
          <a:xfrm>
            <a:off x="7268408" y="7560112"/>
            <a:ext cx="6695123" cy="187643"/>
          </a:xfrm>
          <a:prstGeom prst="rect">
            <a:avLst/>
          </a:prstGeom>
          <a:noFill/>
          <a:ln/>
        </p:spPr>
        <p:txBody>
          <a:bodyPr wrap="none" lIns="0" tIns="0" rIns="0" bIns="0" rtlCol="0" anchor="t"/>
          <a:lstStyle/>
          <a:p>
            <a:pPr algn="l" indent="0" marL="0">
              <a:lnSpc>
                <a:spcPts val="1450"/>
              </a:lnSpc>
              <a:buNone/>
            </a:pPr>
            <a:r>
              <a:rPr lang="en-US" sz="900" dirty="0">
                <a:solidFill>
                  <a:srgbClr val="D7D4CC"/>
                </a:solidFill>
                <a:latin typeface="Raleway Medium" pitchFamily="34" charset="0"/>
                <a:ea typeface="Raleway Medium" pitchFamily="34" charset="-122"/>
                <a:cs typeface="Raleway Medium" pitchFamily="34" charset="-120"/>
              </a:rPr>
              <a:t>Best-in-class for collaborative development and seamless deployment pipelines</a:t>
            </a:r>
            <a:endParaRPr lang="en-US" sz="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864037" y="2240518"/>
            <a:ext cx="10835640" cy="411480"/>
          </a:xfrm>
          <a:prstGeom prst="rect">
            <a:avLst/>
          </a:prstGeom>
          <a:noFill/>
          <a:ln/>
        </p:spPr>
        <p:txBody>
          <a:bodyPr wrap="none" lIns="0" tIns="0" rIns="0" bIns="0" rtlCol="0" anchor="t"/>
          <a:lstStyle/>
          <a:p>
            <a:pPr algn="l" indent="0" marL="0">
              <a:lnSpc>
                <a:spcPts val="3200"/>
              </a:lnSpc>
              <a:buNone/>
            </a:pPr>
            <a:r>
              <a:rPr lang="en-US" sz="2550" b="1" dirty="0">
                <a:solidFill>
                  <a:srgbClr val="FFE14D"/>
                </a:solidFill>
                <a:latin typeface="Comfortaa Bold" pitchFamily="34" charset="0"/>
                <a:ea typeface="Comfortaa Bold" pitchFamily="34" charset="-122"/>
                <a:cs typeface="Comfortaa Bold" pitchFamily="34" charset="-120"/>
              </a:rPr>
              <a:t>Which Tool Has the Best Compatibility with Microsoft AutoGen?</a:t>
            </a:r>
            <a:endParaRPr lang="en-US" sz="2550" dirty="0"/>
          </a:p>
        </p:txBody>
      </p:sp>
      <p:sp>
        <p:nvSpPr>
          <p:cNvPr id="3" name="Text 1"/>
          <p:cNvSpPr/>
          <p:nvPr/>
        </p:nvSpPr>
        <p:spPr>
          <a:xfrm>
            <a:off x="864037" y="3145750"/>
            <a:ext cx="12902327" cy="1185148"/>
          </a:xfrm>
          <a:prstGeom prst="rect">
            <a:avLst/>
          </a:prstGeom>
          <a:noFill/>
          <a:ln/>
        </p:spPr>
        <p:txBody>
          <a:bodyPr wrap="square" lIns="0" tIns="0" rIns="0" bIns="0" rtlCol="0" anchor="t"/>
          <a:lstStyle/>
          <a:p>
            <a:pPr algn="l"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Azure Cognitive Services</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is the most compatible tool with Microsoft AutoGen, as it provides out-of-the-box integration with various AI services, including natural language processing, speech recognition, and computer vision, which are essential for building effective AI-driven solutions.</a:t>
            </a:r>
            <a:endParaRPr lang="en-US" sz="1900" dirty="0"/>
          </a:p>
        </p:txBody>
      </p:sp>
      <p:sp>
        <p:nvSpPr>
          <p:cNvPr id="4" name="Text 2"/>
          <p:cNvSpPr/>
          <p:nvPr/>
        </p:nvSpPr>
        <p:spPr>
          <a:xfrm>
            <a:off x="864037" y="4417219"/>
            <a:ext cx="12902327" cy="790099"/>
          </a:xfrm>
          <a:prstGeom prst="rect">
            <a:avLst/>
          </a:prstGeom>
          <a:noFill/>
          <a:ln/>
        </p:spPr>
        <p:txBody>
          <a:bodyPr wrap="square" lIns="0" tIns="0" rIns="0" bIns="0" rtlCol="0" anchor="t"/>
          <a:lstStyle/>
          <a:p>
            <a:pPr algn="l"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Microsoft Power Virtual Agents</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also pairs well, especially for building conversational AI applications, such as chatbots and virtual assistants, powered by AutoGen.</a:t>
            </a:r>
            <a:endParaRPr lang="en-US" sz="1900" dirty="0"/>
          </a:p>
        </p:txBody>
      </p:sp>
      <p:sp>
        <p:nvSpPr>
          <p:cNvPr id="5" name="Text 3"/>
          <p:cNvSpPr/>
          <p:nvPr/>
        </p:nvSpPr>
        <p:spPr>
          <a:xfrm>
            <a:off x="864037" y="5577602"/>
            <a:ext cx="3291840" cy="411480"/>
          </a:xfrm>
          <a:prstGeom prst="rect">
            <a:avLst/>
          </a:prstGeom>
          <a:noFill/>
          <a:ln/>
        </p:spPr>
        <p:txBody>
          <a:bodyPr wrap="none" lIns="0" tIns="0" rIns="0" bIns="0" rtlCol="0" anchor="t"/>
          <a:lstStyle/>
          <a:p>
            <a:pPr algn="l" indent="0" marL="0">
              <a:lnSpc>
                <a:spcPts val="3200"/>
              </a:lnSpc>
              <a:buNone/>
            </a:pPr>
            <a:endParaRPr lang="en-US" sz="25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864037" y="732353"/>
            <a:ext cx="5486400" cy="685800"/>
          </a:xfrm>
          <a:prstGeom prst="rect">
            <a:avLst/>
          </a:prstGeom>
          <a:noFill/>
          <a:ln/>
        </p:spPr>
        <p:txBody>
          <a:bodyPr wrap="none" lIns="0" tIns="0" rIns="0" bIns="0" rtlCol="0" anchor="t"/>
          <a:lstStyle/>
          <a:p>
            <a:pPr algn="l"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Tools Usage:</a:t>
            </a:r>
            <a:endParaRPr lang="en-US" sz="4300" dirty="0"/>
          </a:p>
        </p:txBody>
      </p:sp>
      <p:sp>
        <p:nvSpPr>
          <p:cNvPr id="3" name="Text 1"/>
          <p:cNvSpPr/>
          <p:nvPr/>
        </p:nvSpPr>
        <p:spPr>
          <a:xfrm>
            <a:off x="864037" y="1911906"/>
            <a:ext cx="12902327" cy="790099"/>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Similar to code executors, a tool must be registered with at least two agents for it to be useful in conversation. </a:t>
            </a:r>
            <a:endParaRPr lang="en-US" sz="1900" dirty="0"/>
          </a:p>
        </p:txBody>
      </p:sp>
      <p:sp>
        <p:nvSpPr>
          <p:cNvPr id="4" name="Text 2"/>
          <p:cNvSpPr/>
          <p:nvPr/>
        </p:nvSpPr>
        <p:spPr>
          <a:xfrm>
            <a:off x="864037" y="2788325"/>
            <a:ext cx="12902327" cy="820579"/>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The agent registered with the tool’s signature through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register_for_llm</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can call the tool; the agent registered with the tool’s function object through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register_for_execution</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can execute the tool’s function.</a:t>
            </a:r>
            <a:endParaRPr lang="en-US" sz="1900" dirty="0"/>
          </a:p>
        </p:txBody>
      </p:sp>
      <p:sp>
        <p:nvSpPr>
          <p:cNvPr id="5" name="Text 3"/>
          <p:cNvSpPr/>
          <p:nvPr/>
        </p:nvSpPr>
        <p:spPr>
          <a:xfrm>
            <a:off x="864037" y="3695224"/>
            <a:ext cx="12902327" cy="1185148"/>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however,Sometimes it is preferable to hide the tool usage inside a single agent, i.e., the tool call and tool response messages are kept invisible from outside of the agent, and the agent responds to outside messages with tool usages as “internal monologues”. </a:t>
            </a:r>
            <a:endParaRPr lang="en-US" sz="1900" dirty="0"/>
          </a:p>
        </p:txBody>
      </p:sp>
      <p:sp>
        <p:nvSpPr>
          <p:cNvPr id="6" name="Text 4"/>
          <p:cNvSpPr/>
          <p:nvPr/>
        </p:nvSpPr>
        <p:spPr>
          <a:xfrm>
            <a:off x="864037" y="4966692"/>
            <a:ext cx="12902327" cy="790099"/>
          </a:xfrm>
          <a:prstGeom prst="rect">
            <a:avLst/>
          </a:prstGeom>
          <a:noFill/>
          <a:ln/>
        </p:spPr>
        <p:txBody>
          <a:bodyPr wrap="square" lIns="0" tIns="0" rIns="0" bIns="0" rtlCol="0" anchor="t"/>
          <a:lstStyle/>
          <a:p>
            <a:pPr algn="l" marL="342900" indent="-342900">
              <a:lnSpc>
                <a:spcPts val="3100"/>
              </a:lnSpc>
              <a:buSzPct val="100000"/>
              <a:buChar char="•"/>
            </a:pPr>
            <a:r>
              <a:rPr lang="en-US" sz="1900" dirty="0">
                <a:solidFill>
                  <a:srgbClr val="D7D4CC"/>
                </a:solidFill>
                <a:latin typeface="Raleway Medium" pitchFamily="34" charset="0"/>
                <a:ea typeface="Raleway Medium" pitchFamily="34" charset="-122"/>
                <a:cs typeface="Raleway Medium" pitchFamily="34" charset="-120"/>
              </a:rPr>
              <a:t>For example, you might want build an agent that is similar to the </a:t>
            </a:r>
            <a:pPr algn="l" indent="0" marL="0">
              <a:lnSpc>
                <a:spcPts val="3100"/>
              </a:lnSpc>
              <a:buNone/>
            </a:pPr>
            <a:r>
              <a:rPr lang="en-US" sz="1900" b="1" u="sng" dirty="0">
                <a:solidFill>
                  <a:srgbClr val="FFE14D"/>
                </a:solidFill>
                <a:latin typeface="Raleway Medium" pitchFamily="34" charset="0"/>
                <a:ea typeface="Raleway Medium" pitchFamily="34" charset="-122"/>
                <a:cs typeface="Raleway Medium" pitchFamily="34" charset="-120"/>
                <a:hlinkClick r:id="rId1" invalidUrl="" action="" tgtFrame="" tooltip="" history="1" highlightClick="0" endSnd="0">
                  <a:extLst>
                    <a:ext uri="{A12FA001-AC4F-418D-AE19-62706E023703}">
                      <ahyp:hlinkClr xmlns:ahyp="http://schemas.microsoft.com/office/drawing/2018/hyperlinkcolor" val="tx"/>
                    </a:ext>
                  </a:extLst>
                </a:hlinkClick>
              </a:rPr>
              <a:t>OpenAI’s Assistant</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which executes built-in tools internally.</a:t>
            </a:r>
            <a:endParaRPr lang="en-US" sz="1900" dirty="0"/>
          </a:p>
        </p:txBody>
      </p:sp>
      <p:sp>
        <p:nvSpPr>
          <p:cNvPr id="7" name="Text 5"/>
          <p:cNvSpPr/>
          <p:nvPr/>
        </p:nvSpPr>
        <p:spPr>
          <a:xfrm>
            <a:off x="864037" y="6034445"/>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To achieve this, you can use </a:t>
            </a:r>
            <a:pPr algn="l" indent="0" marL="0">
              <a:lnSpc>
                <a:spcPts val="3100"/>
              </a:lnSpc>
              <a:buNone/>
            </a:pPr>
            <a:r>
              <a:rPr lang="en-US" sz="1900" b="1" u="sng" dirty="0">
                <a:solidFill>
                  <a:srgbClr val="FFE14D"/>
                </a:solidFill>
                <a:latin typeface="Raleway Medium" pitchFamily="34" charset="0"/>
                <a:ea typeface="Raleway Medium" pitchFamily="34" charset="-122"/>
                <a:cs typeface="Raleway Medium" pitchFamily="34" charset="-120"/>
                <a:hlinkClick r:id="rId2" invalidUrl="" action="" tgtFrame="" tooltip="" history="1" highlightClick="0" endSnd="0">
                  <a:extLst>
                    <a:ext uri="{A12FA001-AC4F-418D-AE19-62706E023703}">
                      <ahyp:hlinkClr xmlns:ahyp="http://schemas.microsoft.com/office/drawing/2018/hyperlinkcolor" val="tx"/>
                    </a:ext>
                  </a:extLst>
                </a:hlinkClick>
              </a:rPr>
              <a:t>nested chats</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Nested chats allow you to create “internal monologues” within an agent to call and execute tools. This works for code execution as well. </a:t>
            </a:r>
            <a:endParaRPr lang="en-US" sz="1900" dirty="0"/>
          </a:p>
        </p:txBody>
      </p:sp>
      <p:sp>
        <p:nvSpPr>
          <p:cNvPr id="8" name="Text 6"/>
          <p:cNvSpPr/>
          <p:nvPr/>
        </p:nvSpPr>
        <p:spPr>
          <a:xfrm>
            <a:off x="864037" y="7102197"/>
            <a:ext cx="12902327" cy="395049"/>
          </a:xfrm>
          <a:prstGeom prst="rect">
            <a:avLst/>
          </a:prstGeom>
          <a:noFill/>
          <a:ln/>
        </p:spPr>
        <p:txBody>
          <a:bodyPr wrap="none" lIns="0" tIns="0" rIns="0" bIns="0" rtlCol="0" anchor="t"/>
          <a:lstStyle/>
          <a:p>
            <a:pPr algn="l" indent="0" marL="0">
              <a:lnSpc>
                <a:spcPts val="3100"/>
              </a:lnSpc>
              <a:buNone/>
            </a:pPr>
            <a:endParaRPr lang="en-US" sz="19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864037" y="989767"/>
            <a:ext cx="8319373" cy="411480"/>
          </a:xfrm>
          <a:prstGeom prst="rect">
            <a:avLst/>
          </a:prstGeom>
          <a:noFill/>
          <a:ln/>
        </p:spPr>
        <p:txBody>
          <a:bodyPr wrap="none" lIns="0" tIns="0" rIns="0" bIns="0" rtlCol="0" anchor="t"/>
          <a:lstStyle/>
          <a:p>
            <a:pPr algn="l" indent="0" marL="0">
              <a:lnSpc>
                <a:spcPts val="3200"/>
              </a:lnSpc>
              <a:buNone/>
            </a:pPr>
            <a:r>
              <a:rPr lang="en-US" sz="2550" b="1" dirty="0">
                <a:solidFill>
                  <a:srgbClr val="FFE14D"/>
                </a:solidFill>
                <a:latin typeface="Comfortaa Bold" pitchFamily="34" charset="0"/>
                <a:ea typeface="Comfortaa Bold" pitchFamily="34" charset="-122"/>
                <a:cs typeface="Comfortaa Bold" pitchFamily="34" charset="-120"/>
              </a:rPr>
              <a:t>Database Selection Considerations for AutoGen:</a:t>
            </a:r>
            <a:endParaRPr lang="en-US" sz="2550" dirty="0"/>
          </a:p>
        </p:txBody>
      </p:sp>
      <p:sp>
        <p:nvSpPr>
          <p:cNvPr id="3" name="Text 1"/>
          <p:cNvSpPr/>
          <p:nvPr/>
        </p:nvSpPr>
        <p:spPr>
          <a:xfrm>
            <a:off x="864037" y="1894999"/>
            <a:ext cx="12902327" cy="395049"/>
          </a:xfrm>
          <a:prstGeom prst="rect">
            <a:avLst/>
          </a:prstGeom>
          <a:noFill/>
          <a:ln/>
        </p:spPr>
        <p:txBody>
          <a:bodyPr wrap="none" lIns="0" tIns="0" rIns="0" bIns="0" rtlCol="0" anchor="t"/>
          <a:lstStyle/>
          <a:p>
            <a:pPr algn="l" marL="342900" indent="-342900">
              <a:lnSpc>
                <a:spcPts val="3100"/>
              </a:lnSpc>
              <a:buSzPct val="100000"/>
              <a:buFont typeface="+mj-lt"/>
              <a:buAutoNum type="arabicPeriod" startAt="1"/>
            </a:pPr>
            <a:r>
              <a:rPr lang="en-US" sz="1900" b="1" dirty="0">
                <a:solidFill>
                  <a:srgbClr val="D7D4CC"/>
                </a:solidFill>
                <a:latin typeface="Raleway Medium" pitchFamily="34" charset="0"/>
                <a:ea typeface="Raleway Medium" pitchFamily="34" charset="-122"/>
                <a:cs typeface="Raleway Medium" pitchFamily="34" charset="-120"/>
              </a:rPr>
              <a:t>For Large-Scale, Real-Time Interaction:</a:t>
            </a:r>
            <a:endParaRPr lang="en-US" sz="1900" dirty="0"/>
          </a:p>
        </p:txBody>
      </p:sp>
      <p:sp>
        <p:nvSpPr>
          <p:cNvPr id="4" name="Text 2"/>
          <p:cNvSpPr/>
          <p:nvPr/>
        </p:nvSpPr>
        <p:spPr>
          <a:xfrm>
            <a:off x="864037" y="2376368"/>
            <a:ext cx="12902327" cy="790099"/>
          </a:xfrm>
          <a:prstGeom prst="rect">
            <a:avLst/>
          </a:prstGeom>
          <a:noFill/>
          <a:ln/>
        </p:spPr>
        <p:txBody>
          <a:bodyPr wrap="square" lIns="0" tIns="0" rIns="0" bIns="0" rtlCol="0" anchor="t"/>
          <a:lstStyle/>
          <a:p>
            <a:pPr algn="l" lvl="1" marL="6858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Vector Databases</a:t>
            </a:r>
            <a:pPr algn="l" lvl="1"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like </a:t>
            </a:r>
            <a:pPr algn="l" lvl="1"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Pinecone</a:t>
            </a:r>
            <a:pPr algn="l" lvl="1"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and </a:t>
            </a:r>
            <a:pPr algn="l" lvl="1"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Weaviate</a:t>
            </a:r>
            <a:pPr algn="l" lvl="1"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are perfect for AI models requiring fast, high-dimensional search for context and conversation memory.</a:t>
            </a:r>
            <a:endParaRPr lang="en-US" sz="1900" dirty="0"/>
          </a:p>
        </p:txBody>
      </p:sp>
      <p:sp>
        <p:nvSpPr>
          <p:cNvPr id="5" name="Text 3"/>
          <p:cNvSpPr/>
          <p:nvPr/>
        </p:nvSpPr>
        <p:spPr>
          <a:xfrm>
            <a:off x="864037" y="3252787"/>
            <a:ext cx="12902327" cy="395049"/>
          </a:xfrm>
          <a:prstGeom prst="rect">
            <a:avLst/>
          </a:prstGeom>
          <a:noFill/>
          <a:ln/>
        </p:spPr>
        <p:txBody>
          <a:bodyPr wrap="none" lIns="0" tIns="0" rIns="0" bIns="0" rtlCol="0" anchor="t"/>
          <a:lstStyle/>
          <a:p>
            <a:pPr algn="l" marL="342900" indent="-342900">
              <a:lnSpc>
                <a:spcPts val="3100"/>
              </a:lnSpc>
              <a:buSzPct val="100000"/>
              <a:buFont typeface="+mj-lt"/>
              <a:buAutoNum type="arabicPeriod" startAt="2"/>
            </a:pPr>
            <a:r>
              <a:rPr lang="en-US" sz="1900" b="1" dirty="0">
                <a:solidFill>
                  <a:srgbClr val="D7D4CC"/>
                </a:solidFill>
                <a:latin typeface="Raleway Medium" pitchFamily="34" charset="0"/>
                <a:ea typeface="Raleway Medium" pitchFamily="34" charset="-122"/>
                <a:cs typeface="Raleway Medium" pitchFamily="34" charset="-120"/>
              </a:rPr>
              <a:t>For Storing AI-generated Content:</a:t>
            </a:r>
            <a:endParaRPr lang="en-US" sz="1900" dirty="0"/>
          </a:p>
        </p:txBody>
      </p:sp>
      <p:sp>
        <p:nvSpPr>
          <p:cNvPr id="6" name="Text 4"/>
          <p:cNvSpPr/>
          <p:nvPr/>
        </p:nvSpPr>
        <p:spPr>
          <a:xfrm>
            <a:off x="864037" y="3734157"/>
            <a:ext cx="12902327" cy="790099"/>
          </a:xfrm>
          <a:prstGeom prst="rect">
            <a:avLst/>
          </a:prstGeom>
          <a:noFill/>
          <a:ln/>
        </p:spPr>
        <p:txBody>
          <a:bodyPr wrap="square" lIns="0" tIns="0" rIns="0" bIns="0" rtlCol="0" anchor="t"/>
          <a:lstStyle/>
          <a:p>
            <a:pPr algn="l" lvl="1" marL="6858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Document Stores</a:t>
            </a:r>
            <a:pPr algn="l" lvl="1"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such as </a:t>
            </a:r>
            <a:pPr algn="l" lvl="1"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Elasticsearch</a:t>
            </a:r>
            <a:pPr algn="l" lvl="1"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are great for indexing and retrieving text-based outputs from AI systems.</a:t>
            </a:r>
            <a:endParaRPr lang="en-US" sz="1900" dirty="0"/>
          </a:p>
        </p:txBody>
      </p:sp>
      <p:sp>
        <p:nvSpPr>
          <p:cNvPr id="7" name="Text 5"/>
          <p:cNvSpPr/>
          <p:nvPr/>
        </p:nvSpPr>
        <p:spPr>
          <a:xfrm>
            <a:off x="864037" y="4610576"/>
            <a:ext cx="12902327" cy="395049"/>
          </a:xfrm>
          <a:prstGeom prst="rect">
            <a:avLst/>
          </a:prstGeom>
          <a:noFill/>
          <a:ln/>
        </p:spPr>
        <p:txBody>
          <a:bodyPr wrap="none" lIns="0" tIns="0" rIns="0" bIns="0" rtlCol="0" anchor="t"/>
          <a:lstStyle/>
          <a:p>
            <a:pPr algn="l" marL="342900" indent="-342900">
              <a:lnSpc>
                <a:spcPts val="3100"/>
              </a:lnSpc>
              <a:buSzPct val="100000"/>
              <a:buFont typeface="+mj-lt"/>
              <a:buAutoNum type="arabicPeriod" startAt="3"/>
            </a:pPr>
            <a:r>
              <a:rPr lang="en-US" sz="1900" b="1" dirty="0">
                <a:solidFill>
                  <a:srgbClr val="D7D4CC"/>
                </a:solidFill>
                <a:latin typeface="Raleway Medium" pitchFamily="34" charset="0"/>
                <a:ea typeface="Raleway Medium" pitchFamily="34" charset="-122"/>
                <a:cs typeface="Raleway Medium" pitchFamily="34" charset="-120"/>
              </a:rPr>
              <a:t>For Fast Querying and High Availability:</a:t>
            </a:r>
            <a:endParaRPr lang="en-US" sz="1900" dirty="0"/>
          </a:p>
        </p:txBody>
      </p:sp>
      <p:sp>
        <p:nvSpPr>
          <p:cNvPr id="8" name="Text 6"/>
          <p:cNvSpPr/>
          <p:nvPr/>
        </p:nvSpPr>
        <p:spPr>
          <a:xfrm>
            <a:off x="864037" y="5091946"/>
            <a:ext cx="12902327" cy="790099"/>
          </a:xfrm>
          <a:prstGeom prst="rect">
            <a:avLst/>
          </a:prstGeom>
          <a:noFill/>
          <a:ln/>
        </p:spPr>
        <p:txBody>
          <a:bodyPr wrap="square" lIns="0" tIns="0" rIns="0" bIns="0" rtlCol="0" anchor="t"/>
          <a:lstStyle/>
          <a:p>
            <a:pPr algn="l" lvl="1" marL="6858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NoSQL Databases</a:t>
            </a:r>
            <a:pPr algn="l" lvl="1"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like </a:t>
            </a:r>
            <a:pPr algn="l" lvl="1"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MongoDB</a:t>
            </a:r>
            <a:pPr algn="l" lvl="1"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and </a:t>
            </a:r>
            <a:pPr algn="l" lvl="1"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DynamoDB</a:t>
            </a:r>
            <a:pPr algn="l" lvl="1"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are suited for flexible, high-velocity data operations, especially when handling diverse data types.</a:t>
            </a:r>
            <a:endParaRPr lang="en-US" sz="1900" dirty="0"/>
          </a:p>
        </p:txBody>
      </p:sp>
      <p:sp>
        <p:nvSpPr>
          <p:cNvPr id="9" name="Text 7"/>
          <p:cNvSpPr/>
          <p:nvPr/>
        </p:nvSpPr>
        <p:spPr>
          <a:xfrm>
            <a:off x="864037" y="5968365"/>
            <a:ext cx="12902327" cy="395049"/>
          </a:xfrm>
          <a:prstGeom prst="rect">
            <a:avLst/>
          </a:prstGeom>
          <a:noFill/>
          <a:ln/>
        </p:spPr>
        <p:txBody>
          <a:bodyPr wrap="none" lIns="0" tIns="0" rIns="0" bIns="0" rtlCol="0" anchor="t"/>
          <a:lstStyle/>
          <a:p>
            <a:pPr algn="l" marL="342900" indent="-342900">
              <a:lnSpc>
                <a:spcPts val="3100"/>
              </a:lnSpc>
              <a:buSzPct val="100000"/>
              <a:buFont typeface="+mj-lt"/>
              <a:buAutoNum type="arabicPeriod" startAt="4"/>
            </a:pPr>
            <a:r>
              <a:rPr lang="en-US" sz="1900" b="1" dirty="0">
                <a:solidFill>
                  <a:srgbClr val="D7D4CC"/>
                </a:solidFill>
                <a:latin typeface="Raleway Medium" pitchFamily="34" charset="0"/>
                <a:ea typeface="Raleway Medium" pitchFamily="34" charset="-122"/>
                <a:cs typeface="Raleway Medium" pitchFamily="34" charset="-120"/>
              </a:rPr>
              <a:t>For Structured Data Management:</a:t>
            </a:r>
            <a:endParaRPr lang="en-US" sz="1900" dirty="0"/>
          </a:p>
        </p:txBody>
      </p:sp>
      <p:sp>
        <p:nvSpPr>
          <p:cNvPr id="10" name="Text 8"/>
          <p:cNvSpPr/>
          <p:nvPr/>
        </p:nvSpPr>
        <p:spPr>
          <a:xfrm>
            <a:off x="864037" y="6449735"/>
            <a:ext cx="12902327" cy="790099"/>
          </a:xfrm>
          <a:prstGeom prst="rect">
            <a:avLst/>
          </a:prstGeom>
          <a:noFill/>
          <a:ln/>
        </p:spPr>
        <p:txBody>
          <a:bodyPr wrap="square" lIns="0" tIns="0" rIns="0" bIns="0" rtlCol="0" anchor="t"/>
          <a:lstStyle/>
          <a:p>
            <a:pPr algn="l" lvl="1" marL="6858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Relational Databases</a:t>
            </a:r>
            <a:pPr algn="l" lvl="1"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(e.g., </a:t>
            </a:r>
            <a:pPr algn="l" lvl="1"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PostgreSQL</a:t>
            </a:r>
            <a:pPr algn="l" lvl="1"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t>
            </a:r>
            <a:pPr algn="l" lvl="1"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MySQL</a:t>
            </a:r>
            <a:pPr algn="l" lvl="1"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are still relevant for business use cases requiring transactional data integrity.</a:t>
            </a:r>
            <a:endParaRPr lang="en-US" sz="19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629364" y="636627"/>
            <a:ext cx="3823335" cy="299680"/>
          </a:xfrm>
          <a:prstGeom prst="rect">
            <a:avLst/>
          </a:prstGeom>
          <a:noFill/>
          <a:ln/>
        </p:spPr>
        <p:txBody>
          <a:bodyPr wrap="none" lIns="0" tIns="0" rIns="0" bIns="0" rtlCol="0" anchor="t"/>
          <a:lstStyle/>
          <a:p>
            <a:pPr algn="l" indent="0" marL="0">
              <a:lnSpc>
                <a:spcPts val="2350"/>
              </a:lnSpc>
              <a:buNone/>
            </a:pPr>
            <a:r>
              <a:rPr lang="en-US" sz="1850" b="1" dirty="0">
                <a:solidFill>
                  <a:srgbClr val="FFE14D"/>
                </a:solidFill>
                <a:latin typeface="Comfortaa Bold" pitchFamily="34" charset="0"/>
                <a:ea typeface="Comfortaa Bold" pitchFamily="34" charset="-122"/>
                <a:cs typeface="Comfortaa Bold" pitchFamily="34" charset="-120"/>
              </a:rPr>
              <a:t>Security Measures in AutoGen:</a:t>
            </a:r>
            <a:endParaRPr lang="en-US" sz="1850" dirty="0"/>
          </a:p>
        </p:txBody>
      </p:sp>
      <p:sp>
        <p:nvSpPr>
          <p:cNvPr id="3" name="Text 1"/>
          <p:cNvSpPr/>
          <p:nvPr/>
        </p:nvSpPr>
        <p:spPr>
          <a:xfrm>
            <a:off x="629364" y="1295995"/>
            <a:ext cx="13371671" cy="287774"/>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D7D4CC"/>
                </a:solidFill>
                <a:latin typeface="Raleway Medium" pitchFamily="34" charset="0"/>
                <a:ea typeface="Raleway Medium" pitchFamily="34" charset="-122"/>
                <a:cs typeface="Raleway Medium" pitchFamily="34" charset="-120"/>
              </a:rPr>
              <a:t>Data Encryption:</a:t>
            </a:r>
            <a:endParaRPr lang="en-US" sz="1400" dirty="0"/>
          </a:p>
        </p:txBody>
      </p:sp>
      <p:sp>
        <p:nvSpPr>
          <p:cNvPr id="4" name="Text 2"/>
          <p:cNvSpPr/>
          <p:nvPr/>
        </p:nvSpPr>
        <p:spPr>
          <a:xfrm>
            <a:off x="629364" y="1646634"/>
            <a:ext cx="13371671" cy="575548"/>
          </a:xfrm>
          <a:prstGeom prst="rect">
            <a:avLst/>
          </a:prstGeom>
          <a:noFill/>
          <a:ln/>
        </p:spPr>
        <p:txBody>
          <a:bodyPr wrap="square" lIns="0" tIns="0" rIns="0" bIns="0" rtlCol="0" anchor="t"/>
          <a:lstStyle/>
          <a:p>
            <a:pPr algn="l" lvl="1" marL="685800" indent="-342900">
              <a:lnSpc>
                <a:spcPts val="2250"/>
              </a:lnSpc>
              <a:buSzPct val="100000"/>
              <a:buChar char="•"/>
            </a:pPr>
            <a:r>
              <a:rPr lang="en-US" sz="1400" b="1" dirty="0">
                <a:solidFill>
                  <a:srgbClr val="D7D4CC"/>
                </a:solidFill>
                <a:latin typeface="Raleway Medium" pitchFamily="34" charset="0"/>
                <a:ea typeface="Raleway Medium" pitchFamily="34" charset="-122"/>
                <a:cs typeface="Raleway Medium" pitchFamily="34" charset="-120"/>
              </a:rPr>
              <a:t>In-Transit Encryption:</a:t>
            </a:r>
            <a:pPr algn="l" lvl="1" indent="0" marL="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 AutoGen platforms typically encrypt all data while in transit using HTTPS (SSL/TLS), ensuring that data is protected from man-in-the-middle attacks.</a:t>
            </a:r>
            <a:endParaRPr lang="en-US" sz="1400" dirty="0"/>
          </a:p>
        </p:txBody>
      </p:sp>
      <p:sp>
        <p:nvSpPr>
          <p:cNvPr id="5" name="Text 3"/>
          <p:cNvSpPr/>
          <p:nvPr/>
        </p:nvSpPr>
        <p:spPr>
          <a:xfrm>
            <a:off x="629364" y="2285048"/>
            <a:ext cx="13371671" cy="575548"/>
          </a:xfrm>
          <a:prstGeom prst="rect">
            <a:avLst/>
          </a:prstGeom>
          <a:noFill/>
          <a:ln/>
        </p:spPr>
        <p:txBody>
          <a:bodyPr wrap="square" lIns="0" tIns="0" rIns="0" bIns="0" rtlCol="0" anchor="t"/>
          <a:lstStyle/>
          <a:p>
            <a:pPr algn="l" lvl="1" marL="685800" indent="-342900">
              <a:lnSpc>
                <a:spcPts val="2250"/>
              </a:lnSpc>
              <a:buSzPct val="100000"/>
              <a:buChar char="•"/>
            </a:pPr>
            <a:r>
              <a:rPr lang="en-US" sz="1400" b="1" dirty="0">
                <a:solidFill>
                  <a:srgbClr val="D7D4CC"/>
                </a:solidFill>
                <a:latin typeface="Raleway Medium" pitchFamily="34" charset="0"/>
                <a:ea typeface="Raleway Medium" pitchFamily="34" charset="-122"/>
                <a:cs typeface="Raleway Medium" pitchFamily="34" charset="-120"/>
              </a:rPr>
              <a:t>At-Rest Encryption:</a:t>
            </a:r>
            <a:pPr algn="l" lvl="1" indent="0" marL="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 For data stored on servers, AutoGen platforms often use encryption mechanisms (e.g., AES-256) to protect sensitive data from unauthorized access.</a:t>
            </a:r>
            <a:endParaRPr lang="en-US" sz="1400" dirty="0"/>
          </a:p>
        </p:txBody>
      </p:sp>
      <p:sp>
        <p:nvSpPr>
          <p:cNvPr id="6" name="Text 4"/>
          <p:cNvSpPr/>
          <p:nvPr/>
        </p:nvSpPr>
        <p:spPr>
          <a:xfrm>
            <a:off x="629364" y="2923461"/>
            <a:ext cx="13371671" cy="287774"/>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D7D4CC"/>
                </a:solidFill>
                <a:latin typeface="Raleway Medium" pitchFamily="34" charset="0"/>
                <a:ea typeface="Raleway Medium" pitchFamily="34" charset="-122"/>
                <a:cs typeface="Raleway Medium" pitchFamily="34" charset="-120"/>
              </a:rPr>
              <a:t>Access Control:</a:t>
            </a:r>
            <a:endParaRPr lang="en-US" sz="1400" dirty="0"/>
          </a:p>
        </p:txBody>
      </p:sp>
      <p:sp>
        <p:nvSpPr>
          <p:cNvPr id="7" name="Text 5"/>
          <p:cNvSpPr/>
          <p:nvPr/>
        </p:nvSpPr>
        <p:spPr>
          <a:xfrm>
            <a:off x="629364" y="3274100"/>
            <a:ext cx="13371671" cy="575548"/>
          </a:xfrm>
          <a:prstGeom prst="rect">
            <a:avLst/>
          </a:prstGeom>
          <a:noFill/>
          <a:ln/>
        </p:spPr>
        <p:txBody>
          <a:bodyPr wrap="square" lIns="0" tIns="0" rIns="0" bIns="0" rtlCol="0" anchor="t"/>
          <a:lstStyle/>
          <a:p>
            <a:pPr algn="l" lvl="1" marL="685800" indent="-342900">
              <a:lnSpc>
                <a:spcPts val="2250"/>
              </a:lnSpc>
              <a:buSzPct val="100000"/>
              <a:buChar char="•"/>
            </a:pPr>
            <a:r>
              <a:rPr lang="en-US" sz="1400" b="1" dirty="0">
                <a:solidFill>
                  <a:srgbClr val="D7D4CC"/>
                </a:solidFill>
                <a:latin typeface="Raleway Medium" pitchFamily="34" charset="0"/>
                <a:ea typeface="Raleway Medium" pitchFamily="34" charset="-122"/>
                <a:cs typeface="Raleway Medium" pitchFamily="34" charset="-120"/>
              </a:rPr>
              <a:t>Role-Based Access Control (RBAC):</a:t>
            </a:r>
            <a:pPr algn="l" lvl="1" indent="0" marL="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 Systems often employ RBAC to ensure that only authorized users or systems can access specific datasets or API endpoints.</a:t>
            </a:r>
            <a:endParaRPr lang="en-US" sz="1400" dirty="0"/>
          </a:p>
        </p:txBody>
      </p:sp>
      <p:sp>
        <p:nvSpPr>
          <p:cNvPr id="8" name="Text 6"/>
          <p:cNvSpPr/>
          <p:nvPr/>
        </p:nvSpPr>
        <p:spPr>
          <a:xfrm>
            <a:off x="629364" y="3912513"/>
            <a:ext cx="13371671" cy="575548"/>
          </a:xfrm>
          <a:prstGeom prst="rect">
            <a:avLst/>
          </a:prstGeom>
          <a:noFill/>
          <a:ln/>
        </p:spPr>
        <p:txBody>
          <a:bodyPr wrap="square" lIns="0" tIns="0" rIns="0" bIns="0" rtlCol="0" anchor="t"/>
          <a:lstStyle/>
          <a:p>
            <a:pPr algn="l" lvl="1" marL="685800" indent="-342900">
              <a:lnSpc>
                <a:spcPts val="2250"/>
              </a:lnSpc>
              <a:buSzPct val="100000"/>
              <a:buChar char="•"/>
            </a:pPr>
            <a:r>
              <a:rPr lang="en-US" sz="1400" b="1" dirty="0">
                <a:solidFill>
                  <a:srgbClr val="D7D4CC"/>
                </a:solidFill>
                <a:latin typeface="Raleway Medium" pitchFamily="34" charset="0"/>
                <a:ea typeface="Raleway Medium" pitchFamily="34" charset="-122"/>
                <a:cs typeface="Raleway Medium" pitchFamily="34" charset="-120"/>
              </a:rPr>
              <a:t>Authentication &amp; Authorization:</a:t>
            </a:r>
            <a:pPr algn="l" lvl="1" indent="0" marL="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 AutoGen may integrate with identity providers for secure authentication (e.g., OAuth, SSO) and to enforce fine-grained authorization policies.</a:t>
            </a:r>
            <a:endParaRPr lang="en-US" sz="1400" dirty="0"/>
          </a:p>
        </p:txBody>
      </p:sp>
      <p:sp>
        <p:nvSpPr>
          <p:cNvPr id="9" name="Text 7"/>
          <p:cNvSpPr/>
          <p:nvPr/>
        </p:nvSpPr>
        <p:spPr>
          <a:xfrm>
            <a:off x="629364" y="4550926"/>
            <a:ext cx="13371671" cy="287774"/>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D7D4CC"/>
                </a:solidFill>
                <a:latin typeface="Raleway Medium" pitchFamily="34" charset="0"/>
                <a:ea typeface="Raleway Medium" pitchFamily="34" charset="-122"/>
                <a:cs typeface="Raleway Medium" pitchFamily="34" charset="-120"/>
              </a:rPr>
              <a:t>Audit Logs:</a:t>
            </a:r>
            <a:endParaRPr lang="en-US" sz="1400" dirty="0"/>
          </a:p>
        </p:txBody>
      </p:sp>
      <p:sp>
        <p:nvSpPr>
          <p:cNvPr id="10" name="Text 8"/>
          <p:cNvSpPr/>
          <p:nvPr/>
        </p:nvSpPr>
        <p:spPr>
          <a:xfrm>
            <a:off x="629364" y="4901565"/>
            <a:ext cx="13371671" cy="287774"/>
          </a:xfrm>
          <a:prstGeom prst="rect">
            <a:avLst/>
          </a:prstGeom>
          <a:noFill/>
          <a:ln/>
        </p:spPr>
        <p:txBody>
          <a:bodyPr wrap="none" lIns="0" tIns="0" rIns="0" bIns="0" rtlCol="0" anchor="t"/>
          <a:lstStyle/>
          <a:p>
            <a:pPr algn="l" lvl="1" marL="685800" indent="-342900">
              <a:lnSpc>
                <a:spcPts val="2250"/>
              </a:lnSpc>
              <a:buSzPct val="100000"/>
              <a:buChar char="•"/>
            </a:pPr>
            <a:r>
              <a:rPr lang="en-US" sz="1400" dirty="0">
                <a:solidFill>
                  <a:srgbClr val="D7D4CC"/>
                </a:solidFill>
                <a:latin typeface="Raleway Medium" pitchFamily="34" charset="0"/>
                <a:ea typeface="Raleway Medium" pitchFamily="34" charset="-122"/>
                <a:cs typeface="Raleway Medium" pitchFamily="34" charset="-120"/>
              </a:rPr>
              <a:t>Many AutoGen platforms generate </a:t>
            </a:r>
            <a:pPr algn="l" lvl="1" indent="0" marL="0">
              <a:lnSpc>
                <a:spcPts val="2250"/>
              </a:lnSpc>
              <a:buNone/>
            </a:pPr>
            <a:r>
              <a:rPr lang="en-US" sz="1400" b="1" dirty="0">
                <a:solidFill>
                  <a:srgbClr val="D7D4CC"/>
                </a:solidFill>
                <a:latin typeface="Raleway Medium" pitchFamily="34" charset="0"/>
                <a:ea typeface="Raleway Medium" pitchFamily="34" charset="-122"/>
                <a:cs typeface="Raleway Medium" pitchFamily="34" charset="-120"/>
              </a:rPr>
              <a:t>audit logs</a:t>
            </a:r>
            <a:pPr algn="l" lvl="1" indent="0" marL="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 for tracking data access and modifications. This ensures that any unusual activity is quickly identified.</a:t>
            </a:r>
            <a:endParaRPr lang="en-US" sz="1400" dirty="0"/>
          </a:p>
        </p:txBody>
      </p:sp>
      <p:sp>
        <p:nvSpPr>
          <p:cNvPr id="11" name="Text 9"/>
          <p:cNvSpPr/>
          <p:nvPr/>
        </p:nvSpPr>
        <p:spPr>
          <a:xfrm>
            <a:off x="629364" y="5252204"/>
            <a:ext cx="13371671" cy="287774"/>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D7D4CC"/>
                </a:solidFill>
                <a:latin typeface="Raleway Medium" pitchFamily="34" charset="0"/>
                <a:ea typeface="Raleway Medium" pitchFamily="34" charset="-122"/>
                <a:cs typeface="Raleway Medium" pitchFamily="34" charset="-120"/>
              </a:rPr>
              <a:t>Data Anonymization:</a:t>
            </a:r>
            <a:endParaRPr lang="en-US" sz="1400" dirty="0"/>
          </a:p>
        </p:txBody>
      </p:sp>
      <p:sp>
        <p:nvSpPr>
          <p:cNvPr id="12" name="Text 10"/>
          <p:cNvSpPr/>
          <p:nvPr/>
        </p:nvSpPr>
        <p:spPr>
          <a:xfrm>
            <a:off x="629364" y="5602843"/>
            <a:ext cx="13371671" cy="575548"/>
          </a:xfrm>
          <a:prstGeom prst="rect">
            <a:avLst/>
          </a:prstGeom>
          <a:noFill/>
          <a:ln/>
        </p:spPr>
        <p:txBody>
          <a:bodyPr wrap="square" lIns="0" tIns="0" rIns="0" bIns="0" rtlCol="0" anchor="t"/>
          <a:lstStyle/>
          <a:p>
            <a:pPr algn="l" lvl="1" marL="685800" indent="-342900">
              <a:lnSpc>
                <a:spcPts val="2250"/>
              </a:lnSpc>
              <a:buSzPct val="100000"/>
              <a:buChar char="•"/>
            </a:pPr>
            <a:r>
              <a:rPr lang="en-US" sz="1400" dirty="0">
                <a:solidFill>
                  <a:srgbClr val="D7D4CC"/>
                </a:solidFill>
                <a:latin typeface="Raleway Medium" pitchFamily="34" charset="0"/>
                <a:ea typeface="Raleway Medium" pitchFamily="34" charset="-122"/>
                <a:cs typeface="Raleway Medium" pitchFamily="34" charset="-120"/>
              </a:rPr>
              <a:t>In some cases, platforms may anonymize or tokenize user data to minimize risks associated with sensitive information, especially when the platform generates or processes content on behalf of users.</a:t>
            </a:r>
            <a:endParaRPr lang="en-US" sz="1400" dirty="0"/>
          </a:p>
        </p:txBody>
      </p:sp>
      <p:sp>
        <p:nvSpPr>
          <p:cNvPr id="13" name="Text 11"/>
          <p:cNvSpPr/>
          <p:nvPr/>
        </p:nvSpPr>
        <p:spPr>
          <a:xfrm>
            <a:off x="629364" y="6448068"/>
            <a:ext cx="2397919" cy="299680"/>
          </a:xfrm>
          <a:prstGeom prst="rect">
            <a:avLst/>
          </a:prstGeom>
          <a:noFill/>
          <a:ln/>
        </p:spPr>
        <p:txBody>
          <a:bodyPr wrap="none" lIns="0" tIns="0" rIns="0" bIns="0" rtlCol="0" anchor="t"/>
          <a:lstStyle/>
          <a:p>
            <a:pPr algn="l" indent="0" marL="0">
              <a:lnSpc>
                <a:spcPts val="2350"/>
              </a:lnSpc>
              <a:buNone/>
            </a:pPr>
            <a:r>
              <a:rPr lang="en-US" sz="1850" b="1" dirty="0">
                <a:solidFill>
                  <a:srgbClr val="FFE14D"/>
                </a:solidFill>
                <a:latin typeface="Comfortaa Bold" pitchFamily="34" charset="0"/>
                <a:ea typeface="Comfortaa Bold" pitchFamily="34" charset="-122"/>
                <a:cs typeface="Comfortaa Bold" pitchFamily="34" charset="-120"/>
              </a:rPr>
              <a:t>Conclusion</a:t>
            </a:r>
            <a:endParaRPr lang="en-US" sz="1850" dirty="0"/>
          </a:p>
        </p:txBody>
      </p:sp>
      <p:sp>
        <p:nvSpPr>
          <p:cNvPr id="14" name="Text 12"/>
          <p:cNvSpPr/>
          <p:nvPr/>
        </p:nvSpPr>
        <p:spPr>
          <a:xfrm>
            <a:off x="629364" y="7017425"/>
            <a:ext cx="13371671" cy="575548"/>
          </a:xfrm>
          <a:prstGeom prst="rect">
            <a:avLst/>
          </a:prstGeom>
          <a:noFill/>
          <a:ln/>
        </p:spPr>
        <p:txBody>
          <a:bodyPr wrap="square" lIns="0" tIns="0" rIns="0" bIns="0" rtlCol="0" anchor="t"/>
          <a:lstStyle/>
          <a:p>
            <a:pPr algn="l" indent="0" marL="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For large enterprises with security concerns, </a:t>
            </a:r>
            <a:pPr algn="l" indent="0" marL="0">
              <a:lnSpc>
                <a:spcPts val="2250"/>
              </a:lnSpc>
              <a:buNone/>
            </a:pPr>
            <a:r>
              <a:rPr lang="en-US" sz="1400" b="1" dirty="0">
                <a:solidFill>
                  <a:srgbClr val="D7D4CC"/>
                </a:solidFill>
                <a:latin typeface="Raleway Medium" pitchFamily="34" charset="0"/>
                <a:ea typeface="Raleway Medium" pitchFamily="34" charset="-122"/>
                <a:cs typeface="Raleway Medium" pitchFamily="34" charset="-120"/>
              </a:rPr>
              <a:t>AutoGen should be deployed in a controlled environment</a:t>
            </a:r>
            <a:pPr algn="l" indent="0" marL="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 with </a:t>
            </a:r>
            <a:pPr algn="l" indent="0" marL="0">
              <a:lnSpc>
                <a:spcPts val="2250"/>
              </a:lnSpc>
              <a:buNone/>
            </a:pPr>
            <a:r>
              <a:rPr lang="en-US" sz="1400" b="1" dirty="0">
                <a:solidFill>
                  <a:srgbClr val="D7D4CC"/>
                </a:solidFill>
                <a:latin typeface="Raleway Medium" pitchFamily="34" charset="0"/>
                <a:ea typeface="Raleway Medium" pitchFamily="34" charset="-122"/>
                <a:cs typeface="Raleway Medium" pitchFamily="34" charset="-120"/>
              </a:rPr>
              <a:t>private LLM hosting, access control, and encryption mechanisms</a:t>
            </a:r>
            <a:pPr algn="l" indent="0" marL="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 in place.</a:t>
            </a:r>
            <a:endParaRPr lang="en-US" sz="1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44379" y="586383"/>
            <a:ext cx="6352699" cy="354449"/>
          </a:xfrm>
          <a:prstGeom prst="rect">
            <a:avLst/>
          </a:prstGeom>
          <a:noFill/>
          <a:ln/>
        </p:spPr>
        <p:txBody>
          <a:bodyPr wrap="none" lIns="0" tIns="0" rIns="0" bIns="0" rtlCol="0" anchor="t"/>
          <a:lstStyle/>
          <a:p>
            <a:pPr algn="l" indent="0" marL="0">
              <a:lnSpc>
                <a:spcPts val="2750"/>
              </a:lnSpc>
              <a:buNone/>
            </a:pPr>
            <a:r>
              <a:rPr lang="en-US" sz="2200" b="1" dirty="0">
                <a:solidFill>
                  <a:srgbClr val="FFE14D"/>
                </a:solidFill>
                <a:latin typeface="Comfortaa Bold" pitchFamily="34" charset="0"/>
                <a:ea typeface="Comfortaa Bold" pitchFamily="34" charset="-122"/>
                <a:cs typeface="Comfortaa Bold" pitchFamily="34" charset="-120"/>
              </a:rPr>
              <a:t>Data Compliance (GDPR, CCPA, HIPAA, etc.):</a:t>
            </a:r>
            <a:endParaRPr lang="en-US" sz="2200" dirty="0"/>
          </a:p>
        </p:txBody>
      </p:sp>
      <p:sp>
        <p:nvSpPr>
          <p:cNvPr id="3" name="Text 1"/>
          <p:cNvSpPr/>
          <p:nvPr/>
        </p:nvSpPr>
        <p:spPr>
          <a:xfrm>
            <a:off x="744379" y="1366123"/>
            <a:ext cx="13141643" cy="680323"/>
          </a:xfrm>
          <a:prstGeom prst="rect">
            <a:avLst/>
          </a:prstGeom>
          <a:noFill/>
          <a:ln/>
        </p:spPr>
        <p:txBody>
          <a:bodyPr wrap="square" lIns="0" tIns="0" rIns="0" bIns="0" rtlCol="0" anchor="t"/>
          <a:lstStyle/>
          <a:p>
            <a:pPr algn="l" indent="0" marL="0">
              <a:lnSpc>
                <a:spcPts val="2650"/>
              </a:lnSpc>
              <a:buNone/>
            </a:pPr>
            <a:r>
              <a:rPr lang="en-US" sz="1650" dirty="0">
                <a:solidFill>
                  <a:srgbClr val="D7D4CC"/>
                </a:solidFill>
                <a:latin typeface="Raleway Medium" pitchFamily="34" charset="0"/>
                <a:ea typeface="Raleway Medium" pitchFamily="34" charset="-122"/>
                <a:cs typeface="Raleway Medium" pitchFamily="34" charset="-120"/>
              </a:rPr>
              <a:t>AutoGen platforms need to comply with various data protection and privacy regulations, particularly in healthcare, finance, or any domain handling sensitive information. Here are common regulatory frameworks AutoGen platforms follow:</a:t>
            </a:r>
            <a:endParaRPr lang="en-US" sz="1650" dirty="0"/>
          </a:p>
        </p:txBody>
      </p:sp>
      <p:sp>
        <p:nvSpPr>
          <p:cNvPr id="4" name="Text 2"/>
          <p:cNvSpPr/>
          <p:nvPr/>
        </p:nvSpPr>
        <p:spPr>
          <a:xfrm>
            <a:off x="744379" y="2285643"/>
            <a:ext cx="13141643" cy="340162"/>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D7D4CC"/>
                </a:solidFill>
                <a:latin typeface="Raleway Medium" pitchFamily="34" charset="0"/>
                <a:ea typeface="Raleway Medium" pitchFamily="34" charset="-122"/>
                <a:cs typeface="Raleway Medium" pitchFamily="34" charset="-120"/>
              </a:rPr>
              <a:t>GDPR (General Data Protection Regulation):</a:t>
            </a:r>
            <a:endParaRPr lang="en-US" sz="1650" dirty="0"/>
          </a:p>
        </p:txBody>
      </p:sp>
      <p:sp>
        <p:nvSpPr>
          <p:cNvPr id="5" name="Text 3"/>
          <p:cNvSpPr/>
          <p:nvPr/>
        </p:nvSpPr>
        <p:spPr>
          <a:xfrm>
            <a:off x="744379" y="2700218"/>
            <a:ext cx="13141643" cy="680323"/>
          </a:xfrm>
          <a:prstGeom prst="rect">
            <a:avLst/>
          </a:prstGeom>
          <a:noFill/>
          <a:ln/>
        </p:spPr>
        <p:txBody>
          <a:bodyPr wrap="square" lIns="0" tIns="0" rIns="0" bIns="0" rtlCol="0" anchor="t"/>
          <a:lstStyle/>
          <a:p>
            <a:pPr algn="l" lvl="1" marL="685800" indent="-342900">
              <a:lnSpc>
                <a:spcPts val="2650"/>
              </a:lnSpc>
              <a:buSzPct val="100000"/>
              <a:buChar char="•"/>
            </a:pPr>
            <a:r>
              <a:rPr lang="en-US" sz="1650" dirty="0">
                <a:solidFill>
                  <a:srgbClr val="D7D4CC"/>
                </a:solidFill>
                <a:latin typeface="Raleway Medium" pitchFamily="34" charset="0"/>
                <a:ea typeface="Raleway Medium" pitchFamily="34" charset="-122"/>
                <a:cs typeface="Raleway Medium" pitchFamily="34" charset="-120"/>
              </a:rPr>
              <a:t>Platforms targeting EU residents need to comply with GDPR, which includes data rights (right to access, rectification, erasure), data breach notifications, and consent management.</a:t>
            </a:r>
            <a:endParaRPr lang="en-US" sz="1650" dirty="0"/>
          </a:p>
        </p:txBody>
      </p:sp>
      <p:sp>
        <p:nvSpPr>
          <p:cNvPr id="6" name="Text 4"/>
          <p:cNvSpPr/>
          <p:nvPr/>
        </p:nvSpPr>
        <p:spPr>
          <a:xfrm>
            <a:off x="744379" y="3454956"/>
            <a:ext cx="13141643" cy="680323"/>
          </a:xfrm>
          <a:prstGeom prst="rect">
            <a:avLst/>
          </a:prstGeom>
          <a:noFill/>
          <a:ln/>
        </p:spPr>
        <p:txBody>
          <a:bodyPr wrap="square" lIns="0" tIns="0" rIns="0" bIns="0" rtlCol="0" anchor="t"/>
          <a:lstStyle/>
          <a:p>
            <a:pPr algn="l" lvl="1" marL="685800" indent="-342900">
              <a:lnSpc>
                <a:spcPts val="2650"/>
              </a:lnSpc>
              <a:buSzPct val="100000"/>
              <a:buChar char="•"/>
            </a:pPr>
            <a:r>
              <a:rPr lang="en-US" sz="1650" b="1" dirty="0">
                <a:solidFill>
                  <a:srgbClr val="D7D4CC"/>
                </a:solidFill>
                <a:latin typeface="Raleway Medium" pitchFamily="34" charset="0"/>
                <a:ea typeface="Raleway Medium" pitchFamily="34" charset="-122"/>
                <a:cs typeface="Raleway Medium" pitchFamily="34" charset="-120"/>
              </a:rPr>
              <a:t>Data Localization:</a:t>
            </a:r>
            <a:pPr algn="l" lvl="1" indent="0" marL="0">
              <a:lnSpc>
                <a:spcPts val="2650"/>
              </a:lnSpc>
              <a:buNone/>
            </a:pPr>
            <a:r>
              <a:rPr lang="en-US" sz="1650" dirty="0">
                <a:solidFill>
                  <a:srgbClr val="D7D4CC"/>
                </a:solidFill>
                <a:latin typeface="Raleway Medium" pitchFamily="34" charset="0"/>
                <a:ea typeface="Raleway Medium" pitchFamily="34" charset="-122"/>
                <a:cs typeface="Raleway Medium" pitchFamily="34" charset="-120"/>
              </a:rPr>
              <a:t> Some platforms may provide features like </a:t>
            </a:r>
            <a:pPr algn="l" lvl="1" indent="0" marL="0">
              <a:lnSpc>
                <a:spcPts val="2650"/>
              </a:lnSpc>
              <a:buNone/>
            </a:pPr>
            <a:r>
              <a:rPr lang="en-US" sz="1650" b="1" dirty="0">
                <a:solidFill>
                  <a:srgbClr val="D7D4CC"/>
                </a:solidFill>
                <a:latin typeface="Raleway Medium" pitchFamily="34" charset="0"/>
                <a:ea typeface="Raleway Medium" pitchFamily="34" charset="-122"/>
                <a:cs typeface="Raleway Medium" pitchFamily="34" charset="-120"/>
              </a:rPr>
              <a:t>data localization</a:t>
            </a:r>
            <a:pPr algn="l" lvl="1" indent="0" marL="0">
              <a:lnSpc>
                <a:spcPts val="2650"/>
              </a:lnSpc>
              <a:buNone/>
            </a:pPr>
            <a:r>
              <a:rPr lang="en-US" sz="1650" dirty="0">
                <a:solidFill>
                  <a:srgbClr val="D7D4CC"/>
                </a:solidFill>
                <a:latin typeface="Raleway Medium" pitchFamily="34" charset="0"/>
                <a:ea typeface="Raleway Medium" pitchFamily="34" charset="-122"/>
                <a:cs typeface="Raleway Medium" pitchFamily="34" charset="-120"/>
              </a:rPr>
              <a:t> to ensure that user data stays within the region (i.e., EU servers for EU data).</a:t>
            </a:r>
            <a:endParaRPr lang="en-US" sz="1650" dirty="0"/>
          </a:p>
        </p:txBody>
      </p:sp>
      <p:sp>
        <p:nvSpPr>
          <p:cNvPr id="7" name="Text 5"/>
          <p:cNvSpPr/>
          <p:nvPr/>
        </p:nvSpPr>
        <p:spPr>
          <a:xfrm>
            <a:off x="744379" y="4209693"/>
            <a:ext cx="13141643" cy="340162"/>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D7D4CC"/>
                </a:solidFill>
                <a:latin typeface="Raleway Medium" pitchFamily="34" charset="0"/>
                <a:ea typeface="Raleway Medium" pitchFamily="34" charset="-122"/>
                <a:cs typeface="Raleway Medium" pitchFamily="34" charset="-120"/>
              </a:rPr>
              <a:t>CCPA (California Consumer Privacy Act):</a:t>
            </a:r>
            <a:endParaRPr lang="en-US" sz="1650" dirty="0"/>
          </a:p>
        </p:txBody>
      </p:sp>
      <p:sp>
        <p:nvSpPr>
          <p:cNvPr id="8" name="Text 6"/>
          <p:cNvSpPr/>
          <p:nvPr/>
        </p:nvSpPr>
        <p:spPr>
          <a:xfrm>
            <a:off x="744379" y="4624268"/>
            <a:ext cx="13141643" cy="680323"/>
          </a:xfrm>
          <a:prstGeom prst="rect">
            <a:avLst/>
          </a:prstGeom>
          <a:noFill/>
          <a:ln/>
        </p:spPr>
        <p:txBody>
          <a:bodyPr wrap="square" lIns="0" tIns="0" rIns="0" bIns="0" rtlCol="0" anchor="t"/>
          <a:lstStyle/>
          <a:p>
            <a:pPr algn="l" lvl="1" marL="685800" indent="-342900">
              <a:lnSpc>
                <a:spcPts val="2650"/>
              </a:lnSpc>
              <a:buSzPct val="100000"/>
              <a:buChar char="•"/>
            </a:pPr>
            <a:r>
              <a:rPr lang="en-US" sz="1650" dirty="0">
                <a:solidFill>
                  <a:srgbClr val="D7D4CC"/>
                </a:solidFill>
                <a:latin typeface="Raleway Medium" pitchFamily="34" charset="0"/>
                <a:ea typeface="Raleway Medium" pitchFamily="34" charset="-122"/>
                <a:cs typeface="Raleway Medium" pitchFamily="34" charset="-120"/>
              </a:rPr>
              <a:t>Platforms that serve California residents must ensure they comply with CCPA, which includes providing users with rights to know what personal data is collected, request deletions, and opt-out of data sales.</a:t>
            </a:r>
            <a:endParaRPr lang="en-US" sz="1650" dirty="0"/>
          </a:p>
        </p:txBody>
      </p:sp>
      <p:sp>
        <p:nvSpPr>
          <p:cNvPr id="9" name="Text 7"/>
          <p:cNvSpPr/>
          <p:nvPr/>
        </p:nvSpPr>
        <p:spPr>
          <a:xfrm>
            <a:off x="744379" y="5379006"/>
            <a:ext cx="13141643" cy="340162"/>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D7D4CC"/>
                </a:solidFill>
                <a:latin typeface="Raleway Medium" pitchFamily="34" charset="0"/>
                <a:ea typeface="Raleway Medium" pitchFamily="34" charset="-122"/>
                <a:cs typeface="Raleway Medium" pitchFamily="34" charset="-120"/>
              </a:rPr>
              <a:t>HIPAA (Health Insurance Portability and Accountability Act):</a:t>
            </a:r>
            <a:endParaRPr lang="en-US" sz="1650" dirty="0"/>
          </a:p>
        </p:txBody>
      </p:sp>
      <p:sp>
        <p:nvSpPr>
          <p:cNvPr id="10" name="Text 8"/>
          <p:cNvSpPr/>
          <p:nvPr/>
        </p:nvSpPr>
        <p:spPr>
          <a:xfrm>
            <a:off x="744379" y="5793581"/>
            <a:ext cx="13141643" cy="680323"/>
          </a:xfrm>
          <a:prstGeom prst="rect">
            <a:avLst/>
          </a:prstGeom>
          <a:noFill/>
          <a:ln/>
        </p:spPr>
        <p:txBody>
          <a:bodyPr wrap="square" lIns="0" tIns="0" rIns="0" bIns="0" rtlCol="0" anchor="t"/>
          <a:lstStyle/>
          <a:p>
            <a:pPr algn="l" lvl="1" marL="685800" indent="-342900">
              <a:lnSpc>
                <a:spcPts val="2650"/>
              </a:lnSpc>
              <a:buSzPct val="100000"/>
              <a:buChar char="•"/>
            </a:pPr>
            <a:r>
              <a:rPr lang="en-US" sz="1650" dirty="0">
                <a:solidFill>
                  <a:srgbClr val="D7D4CC"/>
                </a:solidFill>
                <a:latin typeface="Raleway Medium" pitchFamily="34" charset="0"/>
                <a:ea typeface="Raleway Medium" pitchFamily="34" charset="-122"/>
                <a:cs typeface="Raleway Medium" pitchFamily="34" charset="-120"/>
              </a:rPr>
              <a:t>In healthcare applications, AutoGen platforms may need to adhere to </a:t>
            </a:r>
            <a:pPr algn="l" lvl="1" indent="0" marL="0">
              <a:lnSpc>
                <a:spcPts val="2650"/>
              </a:lnSpc>
              <a:buNone/>
            </a:pPr>
            <a:r>
              <a:rPr lang="en-US" sz="1650" b="1" dirty="0">
                <a:solidFill>
                  <a:srgbClr val="D7D4CC"/>
                </a:solidFill>
                <a:latin typeface="Raleway Medium" pitchFamily="34" charset="0"/>
                <a:ea typeface="Raleway Medium" pitchFamily="34" charset="-122"/>
                <a:cs typeface="Raleway Medium" pitchFamily="34" charset="-120"/>
              </a:rPr>
              <a:t>HIPAA</a:t>
            </a:r>
            <a:pPr algn="l" lvl="1" indent="0" marL="0">
              <a:lnSpc>
                <a:spcPts val="2650"/>
              </a:lnSpc>
              <a:buNone/>
            </a:pPr>
            <a:r>
              <a:rPr lang="en-US" sz="1650" dirty="0">
                <a:solidFill>
                  <a:srgbClr val="D7D4CC"/>
                </a:solidFill>
                <a:latin typeface="Raleway Medium" pitchFamily="34" charset="0"/>
                <a:ea typeface="Raleway Medium" pitchFamily="34" charset="-122"/>
                <a:cs typeface="Raleway Medium" pitchFamily="34" charset="-120"/>
              </a:rPr>
              <a:t> to ensure the security of Protected Health Information (PHI) and safeguard sensitive medical data.</a:t>
            </a:r>
            <a:endParaRPr lang="en-US" sz="1650" dirty="0"/>
          </a:p>
        </p:txBody>
      </p:sp>
      <p:sp>
        <p:nvSpPr>
          <p:cNvPr id="11" name="Text 9"/>
          <p:cNvSpPr/>
          <p:nvPr/>
        </p:nvSpPr>
        <p:spPr>
          <a:xfrm>
            <a:off x="744379" y="6548318"/>
            <a:ext cx="13141643" cy="340162"/>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D7D4CC"/>
                </a:solidFill>
                <a:latin typeface="Raleway Medium" pitchFamily="34" charset="0"/>
                <a:ea typeface="Raleway Medium" pitchFamily="34" charset="-122"/>
                <a:cs typeface="Raleway Medium" pitchFamily="34" charset="-120"/>
              </a:rPr>
              <a:t>SOC 2 Compliance:</a:t>
            </a:r>
            <a:endParaRPr lang="en-US" sz="1650" dirty="0"/>
          </a:p>
        </p:txBody>
      </p:sp>
      <p:sp>
        <p:nvSpPr>
          <p:cNvPr id="12" name="Text 10"/>
          <p:cNvSpPr/>
          <p:nvPr/>
        </p:nvSpPr>
        <p:spPr>
          <a:xfrm>
            <a:off x="744379" y="6962894"/>
            <a:ext cx="13141643" cy="680323"/>
          </a:xfrm>
          <a:prstGeom prst="rect">
            <a:avLst/>
          </a:prstGeom>
          <a:noFill/>
          <a:ln/>
        </p:spPr>
        <p:txBody>
          <a:bodyPr wrap="square" lIns="0" tIns="0" rIns="0" bIns="0" rtlCol="0" anchor="t"/>
          <a:lstStyle/>
          <a:p>
            <a:pPr algn="l" lvl="1" marL="685800" indent="-342900">
              <a:lnSpc>
                <a:spcPts val="2650"/>
              </a:lnSpc>
              <a:buSzPct val="100000"/>
              <a:buChar char="•"/>
            </a:pPr>
            <a:r>
              <a:rPr lang="en-US" sz="1650" dirty="0">
                <a:solidFill>
                  <a:srgbClr val="D7D4CC"/>
                </a:solidFill>
                <a:latin typeface="Raleway Medium" pitchFamily="34" charset="0"/>
                <a:ea typeface="Raleway Medium" pitchFamily="34" charset="-122"/>
                <a:cs typeface="Raleway Medium" pitchFamily="34" charset="-120"/>
              </a:rPr>
              <a:t>Some AutoGen platforms achieve </a:t>
            </a:r>
            <a:pPr algn="l" lvl="1" indent="0" marL="0">
              <a:lnSpc>
                <a:spcPts val="2650"/>
              </a:lnSpc>
              <a:buNone/>
            </a:pPr>
            <a:r>
              <a:rPr lang="en-US" sz="1650" b="1" dirty="0">
                <a:solidFill>
                  <a:srgbClr val="D7D4CC"/>
                </a:solidFill>
                <a:latin typeface="Raleway Medium" pitchFamily="34" charset="0"/>
                <a:ea typeface="Raleway Medium" pitchFamily="34" charset="-122"/>
                <a:cs typeface="Raleway Medium" pitchFamily="34" charset="-120"/>
              </a:rPr>
              <a:t>SOC 2 Type II</a:t>
            </a:r>
            <a:pPr algn="l" lvl="1" indent="0" marL="0">
              <a:lnSpc>
                <a:spcPts val="2650"/>
              </a:lnSpc>
              <a:buNone/>
            </a:pPr>
            <a:r>
              <a:rPr lang="en-US" sz="1650" dirty="0">
                <a:solidFill>
                  <a:srgbClr val="D7D4CC"/>
                </a:solidFill>
                <a:latin typeface="Raleway Medium" pitchFamily="34" charset="0"/>
                <a:ea typeface="Raleway Medium" pitchFamily="34" charset="-122"/>
                <a:cs typeface="Raleway Medium" pitchFamily="34" charset="-120"/>
              </a:rPr>
              <a:t> certification, which verifies that the platform meets rigorous security standards in five key areas: security, availability, processing integrity, confidentiality, and privacy.</a:t>
            </a:r>
            <a:endParaRPr lang="en-US" sz="16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44141" y="586502"/>
            <a:ext cx="4268153" cy="354330"/>
          </a:xfrm>
          <a:prstGeom prst="rect">
            <a:avLst/>
          </a:prstGeom>
          <a:noFill/>
          <a:ln/>
        </p:spPr>
        <p:txBody>
          <a:bodyPr wrap="none" lIns="0" tIns="0" rIns="0" bIns="0" rtlCol="0" anchor="t"/>
          <a:lstStyle/>
          <a:p>
            <a:pPr algn="l" indent="0" marL="0">
              <a:lnSpc>
                <a:spcPts val="2750"/>
              </a:lnSpc>
              <a:buNone/>
            </a:pPr>
            <a:r>
              <a:rPr lang="en-US" sz="2200" b="1" dirty="0">
                <a:solidFill>
                  <a:srgbClr val="FFE14D"/>
                </a:solidFill>
                <a:latin typeface="Comfortaa Bold" pitchFamily="34" charset="0"/>
                <a:ea typeface="Comfortaa Bold" pitchFamily="34" charset="-122"/>
                <a:cs typeface="Comfortaa Bold" pitchFamily="34" charset="-120"/>
              </a:rPr>
              <a:t>Data Storage &amp; User Privacy:</a:t>
            </a:r>
            <a:endParaRPr lang="en-US" sz="2200" dirty="0"/>
          </a:p>
        </p:txBody>
      </p:sp>
      <p:sp>
        <p:nvSpPr>
          <p:cNvPr id="3" name="Text 1"/>
          <p:cNvSpPr/>
          <p:nvPr/>
        </p:nvSpPr>
        <p:spPr>
          <a:xfrm>
            <a:off x="744141" y="1366004"/>
            <a:ext cx="13142119" cy="340162"/>
          </a:xfrm>
          <a:prstGeom prst="rect">
            <a:avLst/>
          </a:prstGeom>
          <a:noFill/>
          <a:ln/>
        </p:spPr>
        <p:txBody>
          <a:bodyPr wrap="none" lIns="0" tIns="0" rIns="0" bIns="0" rtlCol="0" anchor="t"/>
          <a:lstStyle/>
          <a:p>
            <a:pPr algn="l" indent="0" marL="0">
              <a:lnSpc>
                <a:spcPts val="2650"/>
              </a:lnSpc>
              <a:buNone/>
            </a:pPr>
            <a:r>
              <a:rPr lang="en-US" sz="1650" dirty="0">
                <a:solidFill>
                  <a:srgbClr val="D7D4CC"/>
                </a:solidFill>
                <a:latin typeface="Raleway Medium" pitchFamily="34" charset="0"/>
                <a:ea typeface="Raleway Medium" pitchFamily="34" charset="-122"/>
                <a:cs typeface="Raleway Medium" pitchFamily="34" charset="-120"/>
              </a:rPr>
              <a:t>Regarding the concern of whether AutoGen uploads and stores your data on its servers:</a:t>
            </a:r>
            <a:endParaRPr lang="en-US" sz="1650" dirty="0"/>
          </a:p>
        </p:txBody>
      </p:sp>
      <p:sp>
        <p:nvSpPr>
          <p:cNvPr id="4" name="Text 2"/>
          <p:cNvSpPr/>
          <p:nvPr/>
        </p:nvSpPr>
        <p:spPr>
          <a:xfrm>
            <a:off x="744141" y="1945362"/>
            <a:ext cx="13142119" cy="340162"/>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D7D4CC"/>
                </a:solidFill>
                <a:latin typeface="Raleway Medium" pitchFamily="34" charset="0"/>
                <a:ea typeface="Raleway Medium" pitchFamily="34" charset="-122"/>
                <a:cs typeface="Raleway Medium" pitchFamily="34" charset="-120"/>
              </a:rPr>
              <a:t>Local Processing:</a:t>
            </a:r>
            <a:endParaRPr lang="en-US" sz="1650" dirty="0"/>
          </a:p>
        </p:txBody>
      </p:sp>
      <p:sp>
        <p:nvSpPr>
          <p:cNvPr id="5" name="Text 3"/>
          <p:cNvSpPr/>
          <p:nvPr/>
        </p:nvSpPr>
        <p:spPr>
          <a:xfrm>
            <a:off x="744141" y="2359938"/>
            <a:ext cx="13142119" cy="680323"/>
          </a:xfrm>
          <a:prstGeom prst="rect">
            <a:avLst/>
          </a:prstGeom>
          <a:noFill/>
          <a:ln/>
        </p:spPr>
        <p:txBody>
          <a:bodyPr wrap="square" lIns="0" tIns="0" rIns="0" bIns="0" rtlCol="0" anchor="t"/>
          <a:lstStyle/>
          <a:p>
            <a:pPr algn="l" lvl="1" marL="685800" indent="-342900">
              <a:lnSpc>
                <a:spcPts val="2650"/>
              </a:lnSpc>
              <a:buSzPct val="100000"/>
              <a:buChar char="•"/>
            </a:pPr>
            <a:r>
              <a:rPr lang="en-US" sz="1650" dirty="0">
                <a:solidFill>
                  <a:srgbClr val="D7D4CC"/>
                </a:solidFill>
                <a:latin typeface="Raleway Medium" pitchFamily="34" charset="0"/>
                <a:ea typeface="Raleway Medium" pitchFamily="34" charset="-122"/>
                <a:cs typeface="Raleway Medium" pitchFamily="34" charset="-120"/>
              </a:rPr>
              <a:t>Many AutoGen platforms process data locally on the user’s device or within the application, ensuring that data does not leave the user’s system unless explicitly uploaded to the platform.</a:t>
            </a:r>
            <a:endParaRPr lang="en-US" sz="1650" dirty="0"/>
          </a:p>
        </p:txBody>
      </p:sp>
      <p:sp>
        <p:nvSpPr>
          <p:cNvPr id="6" name="Text 4"/>
          <p:cNvSpPr/>
          <p:nvPr/>
        </p:nvSpPr>
        <p:spPr>
          <a:xfrm>
            <a:off x="744141" y="3114675"/>
            <a:ext cx="13142119" cy="340162"/>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D7D4CC"/>
                </a:solidFill>
                <a:latin typeface="Raleway Medium" pitchFamily="34" charset="0"/>
                <a:ea typeface="Raleway Medium" pitchFamily="34" charset="-122"/>
                <a:cs typeface="Raleway Medium" pitchFamily="34" charset="-120"/>
              </a:rPr>
              <a:t>Data Storage on Servers:</a:t>
            </a:r>
            <a:endParaRPr lang="en-US" sz="1650" dirty="0"/>
          </a:p>
        </p:txBody>
      </p:sp>
      <p:sp>
        <p:nvSpPr>
          <p:cNvPr id="7" name="Text 5"/>
          <p:cNvSpPr/>
          <p:nvPr/>
        </p:nvSpPr>
        <p:spPr>
          <a:xfrm>
            <a:off x="744141" y="3529251"/>
            <a:ext cx="13142119" cy="1020485"/>
          </a:xfrm>
          <a:prstGeom prst="rect">
            <a:avLst/>
          </a:prstGeom>
          <a:noFill/>
          <a:ln/>
        </p:spPr>
        <p:txBody>
          <a:bodyPr wrap="square" lIns="0" tIns="0" rIns="0" bIns="0" rtlCol="0" anchor="t"/>
          <a:lstStyle/>
          <a:p>
            <a:pPr algn="l" lvl="1" marL="685800" indent="-342900">
              <a:lnSpc>
                <a:spcPts val="2650"/>
              </a:lnSpc>
              <a:buSzPct val="100000"/>
              <a:buChar char="•"/>
            </a:pPr>
            <a:r>
              <a:rPr lang="en-US" sz="1650" dirty="0">
                <a:solidFill>
                  <a:srgbClr val="D7D4CC"/>
                </a:solidFill>
                <a:latin typeface="Raleway Medium" pitchFamily="34" charset="0"/>
                <a:ea typeface="Raleway Medium" pitchFamily="34" charset="-122"/>
                <a:cs typeface="Raleway Medium" pitchFamily="34" charset="-120"/>
              </a:rPr>
              <a:t>In cases where data needs to be processed or stored in the cloud (for example, when training models or maintaining memory across interactions), AutoGen platforms may store data on their servers. However, </a:t>
            </a:r>
            <a:pPr algn="l" lvl="1" indent="0" marL="0">
              <a:lnSpc>
                <a:spcPts val="2650"/>
              </a:lnSpc>
              <a:buNone/>
            </a:pPr>
            <a:r>
              <a:rPr lang="en-US" sz="1650" b="1" dirty="0">
                <a:solidFill>
                  <a:srgbClr val="D7D4CC"/>
                </a:solidFill>
                <a:latin typeface="Raleway Medium" pitchFamily="34" charset="0"/>
                <a:ea typeface="Raleway Medium" pitchFamily="34" charset="-122"/>
                <a:cs typeface="Raleway Medium" pitchFamily="34" charset="-120"/>
              </a:rPr>
              <a:t>most reputable platforms</a:t>
            </a:r>
            <a:pPr algn="l" lvl="1" indent="0" marL="0">
              <a:lnSpc>
                <a:spcPts val="2650"/>
              </a:lnSpc>
              <a:buNone/>
            </a:pPr>
            <a:r>
              <a:rPr lang="en-US" sz="1650" dirty="0">
                <a:solidFill>
                  <a:srgbClr val="D7D4CC"/>
                </a:solidFill>
                <a:latin typeface="Raleway Medium" pitchFamily="34" charset="0"/>
                <a:ea typeface="Raleway Medium" pitchFamily="34" charset="-122"/>
                <a:cs typeface="Raleway Medium" pitchFamily="34" charset="-120"/>
              </a:rPr>
              <a:t> have mechanisms in place to protect your data through:</a:t>
            </a:r>
            <a:endParaRPr lang="en-US" sz="1650" dirty="0"/>
          </a:p>
        </p:txBody>
      </p:sp>
      <p:sp>
        <p:nvSpPr>
          <p:cNvPr id="8" name="Text 6"/>
          <p:cNvSpPr/>
          <p:nvPr/>
        </p:nvSpPr>
        <p:spPr>
          <a:xfrm>
            <a:off x="744141" y="4624149"/>
            <a:ext cx="13142119" cy="340162"/>
          </a:xfrm>
          <a:prstGeom prst="rect">
            <a:avLst/>
          </a:prstGeom>
          <a:noFill/>
          <a:ln/>
        </p:spPr>
        <p:txBody>
          <a:bodyPr wrap="none" lIns="0" tIns="0" rIns="0" bIns="0" rtlCol="0" anchor="t"/>
          <a:lstStyle/>
          <a:p>
            <a:pPr algn="l" lvl="2" marL="1028700" indent="-342900">
              <a:lnSpc>
                <a:spcPts val="2650"/>
              </a:lnSpc>
              <a:buSzPct val="100000"/>
              <a:buChar char="•"/>
            </a:pPr>
            <a:r>
              <a:rPr lang="en-US" sz="1650" b="1" dirty="0">
                <a:solidFill>
                  <a:srgbClr val="D7D4CC"/>
                </a:solidFill>
                <a:latin typeface="Raleway Medium" pitchFamily="34" charset="0"/>
                <a:ea typeface="Raleway Medium" pitchFamily="34" charset="-122"/>
                <a:cs typeface="Raleway Medium" pitchFamily="34" charset="-120"/>
              </a:rPr>
              <a:t>End-to-End Encryption</a:t>
            </a:r>
            <a:pPr algn="l" lvl="2" indent="0" marL="0">
              <a:lnSpc>
                <a:spcPts val="2650"/>
              </a:lnSpc>
              <a:buNone/>
            </a:pPr>
            <a:r>
              <a:rPr lang="en-US" sz="1650" dirty="0">
                <a:solidFill>
                  <a:srgbClr val="D7D4CC"/>
                </a:solidFill>
                <a:latin typeface="Raleway Medium" pitchFamily="34" charset="0"/>
                <a:ea typeface="Raleway Medium" pitchFamily="34" charset="-122"/>
                <a:cs typeface="Raleway Medium" pitchFamily="34" charset="-120"/>
              </a:rPr>
              <a:t> so data is secure while being processed and stored.</a:t>
            </a:r>
            <a:endParaRPr lang="en-US" sz="1650" dirty="0"/>
          </a:p>
        </p:txBody>
      </p:sp>
      <p:sp>
        <p:nvSpPr>
          <p:cNvPr id="9" name="Text 7"/>
          <p:cNvSpPr/>
          <p:nvPr/>
        </p:nvSpPr>
        <p:spPr>
          <a:xfrm>
            <a:off x="744141" y="5038725"/>
            <a:ext cx="13142119" cy="680323"/>
          </a:xfrm>
          <a:prstGeom prst="rect">
            <a:avLst/>
          </a:prstGeom>
          <a:noFill/>
          <a:ln/>
        </p:spPr>
        <p:txBody>
          <a:bodyPr wrap="square" lIns="0" tIns="0" rIns="0" bIns="0" rtlCol="0" anchor="t"/>
          <a:lstStyle/>
          <a:p>
            <a:pPr algn="l" lvl="2" marL="1028700" indent="-342900">
              <a:lnSpc>
                <a:spcPts val="2650"/>
              </a:lnSpc>
              <a:buSzPct val="100000"/>
              <a:buChar char="•"/>
            </a:pPr>
            <a:r>
              <a:rPr lang="en-US" sz="1650" b="1" dirty="0">
                <a:solidFill>
                  <a:srgbClr val="D7D4CC"/>
                </a:solidFill>
                <a:latin typeface="Raleway Medium" pitchFamily="34" charset="0"/>
                <a:ea typeface="Raleway Medium" pitchFamily="34" charset="-122"/>
                <a:cs typeface="Raleway Medium" pitchFamily="34" charset="-120"/>
              </a:rPr>
              <a:t>Data Retention Policies</a:t>
            </a:r>
            <a:pPr algn="l" lvl="2" indent="0" marL="0">
              <a:lnSpc>
                <a:spcPts val="2650"/>
              </a:lnSpc>
              <a:buNone/>
            </a:pPr>
            <a:r>
              <a:rPr lang="en-US" sz="1650" dirty="0">
                <a:solidFill>
                  <a:srgbClr val="D7D4CC"/>
                </a:solidFill>
                <a:latin typeface="Raleway Medium" pitchFamily="34" charset="0"/>
                <a:ea typeface="Raleway Medium" pitchFamily="34" charset="-122"/>
                <a:cs typeface="Raleway Medium" pitchFamily="34" charset="-120"/>
              </a:rPr>
              <a:t> that dictate how long data is kept and when it is deleted. Users are often given control over data deletion after processing.</a:t>
            </a:r>
            <a:endParaRPr lang="en-US" sz="1650" dirty="0"/>
          </a:p>
        </p:txBody>
      </p:sp>
      <p:sp>
        <p:nvSpPr>
          <p:cNvPr id="10" name="Text 8"/>
          <p:cNvSpPr/>
          <p:nvPr/>
        </p:nvSpPr>
        <p:spPr>
          <a:xfrm>
            <a:off x="744141" y="5793462"/>
            <a:ext cx="13142119" cy="680323"/>
          </a:xfrm>
          <a:prstGeom prst="rect">
            <a:avLst/>
          </a:prstGeom>
          <a:noFill/>
          <a:ln/>
        </p:spPr>
        <p:txBody>
          <a:bodyPr wrap="square" lIns="0" tIns="0" rIns="0" bIns="0" rtlCol="0" anchor="t"/>
          <a:lstStyle/>
          <a:p>
            <a:pPr algn="l" lvl="2" marL="1028700" indent="-342900">
              <a:lnSpc>
                <a:spcPts val="2650"/>
              </a:lnSpc>
              <a:buSzPct val="100000"/>
              <a:buChar char="•"/>
            </a:pPr>
            <a:r>
              <a:rPr lang="en-US" sz="1650" b="1" dirty="0">
                <a:solidFill>
                  <a:srgbClr val="D7D4CC"/>
                </a:solidFill>
                <a:latin typeface="Raleway Medium" pitchFamily="34" charset="0"/>
                <a:ea typeface="Raleway Medium" pitchFamily="34" charset="-122"/>
                <a:cs typeface="Raleway Medium" pitchFamily="34" charset="-120"/>
              </a:rPr>
              <a:t>Anonymization and Aggregation</a:t>
            </a:r>
            <a:pPr algn="l" lvl="2" indent="0" marL="0">
              <a:lnSpc>
                <a:spcPts val="2650"/>
              </a:lnSpc>
              <a:buNone/>
            </a:pPr>
            <a:r>
              <a:rPr lang="en-US" sz="1650" dirty="0">
                <a:solidFill>
                  <a:srgbClr val="D7D4CC"/>
                </a:solidFill>
                <a:latin typeface="Raleway Medium" pitchFamily="34" charset="0"/>
                <a:ea typeface="Raleway Medium" pitchFamily="34" charset="-122"/>
                <a:cs typeface="Raleway Medium" pitchFamily="34" charset="-120"/>
              </a:rPr>
              <a:t> where sensitive data is anonymized or aggregated to ensure that personal information is not exposed during processing.</a:t>
            </a:r>
            <a:endParaRPr lang="en-US" sz="1650" dirty="0"/>
          </a:p>
        </p:txBody>
      </p:sp>
      <p:sp>
        <p:nvSpPr>
          <p:cNvPr id="11" name="Text 9"/>
          <p:cNvSpPr/>
          <p:nvPr/>
        </p:nvSpPr>
        <p:spPr>
          <a:xfrm>
            <a:off x="744141" y="6548199"/>
            <a:ext cx="13142119" cy="340162"/>
          </a:xfrm>
          <a:prstGeom prst="rect">
            <a:avLst/>
          </a:prstGeom>
          <a:noFill/>
          <a:ln/>
        </p:spPr>
        <p:txBody>
          <a:bodyPr wrap="none" lIns="0" tIns="0" rIns="0" bIns="0" rtlCol="0" anchor="t"/>
          <a:lstStyle/>
          <a:p>
            <a:pPr algn="l" marL="342900" indent="-342900">
              <a:lnSpc>
                <a:spcPts val="2650"/>
              </a:lnSpc>
              <a:buSzPct val="100000"/>
              <a:buChar char="•"/>
            </a:pPr>
            <a:r>
              <a:rPr lang="en-US" sz="1650" b="1" dirty="0">
                <a:solidFill>
                  <a:srgbClr val="D7D4CC"/>
                </a:solidFill>
                <a:latin typeface="Raleway Medium" pitchFamily="34" charset="0"/>
                <a:ea typeface="Raleway Medium" pitchFamily="34" charset="-122"/>
                <a:cs typeface="Raleway Medium" pitchFamily="34" charset="-120"/>
              </a:rPr>
              <a:t>User Data Control:</a:t>
            </a:r>
            <a:endParaRPr lang="en-US" sz="1650" dirty="0"/>
          </a:p>
        </p:txBody>
      </p:sp>
      <p:sp>
        <p:nvSpPr>
          <p:cNvPr id="12" name="Text 10"/>
          <p:cNvSpPr/>
          <p:nvPr/>
        </p:nvSpPr>
        <p:spPr>
          <a:xfrm>
            <a:off x="744141" y="6962775"/>
            <a:ext cx="13142119" cy="680323"/>
          </a:xfrm>
          <a:prstGeom prst="rect">
            <a:avLst/>
          </a:prstGeom>
          <a:noFill/>
          <a:ln/>
        </p:spPr>
        <p:txBody>
          <a:bodyPr wrap="square" lIns="0" tIns="0" rIns="0" bIns="0" rtlCol="0" anchor="t"/>
          <a:lstStyle/>
          <a:p>
            <a:pPr algn="l" lvl="1" marL="685800" indent="-342900">
              <a:lnSpc>
                <a:spcPts val="2650"/>
              </a:lnSpc>
              <a:buSzPct val="100000"/>
              <a:buChar char="•"/>
            </a:pPr>
            <a:r>
              <a:rPr lang="en-US" sz="1650" dirty="0">
                <a:solidFill>
                  <a:srgbClr val="D7D4CC"/>
                </a:solidFill>
                <a:latin typeface="Raleway Medium" pitchFamily="34" charset="0"/>
                <a:ea typeface="Raleway Medium" pitchFamily="34" charset="-122"/>
                <a:cs typeface="Raleway Medium" pitchFamily="34" charset="-120"/>
              </a:rPr>
              <a:t>Some AutoGen platforms provide </a:t>
            </a:r>
            <a:pPr algn="l" lvl="1" indent="0" marL="0">
              <a:lnSpc>
                <a:spcPts val="2650"/>
              </a:lnSpc>
              <a:buNone/>
            </a:pPr>
            <a:r>
              <a:rPr lang="en-US" sz="1650" b="1" dirty="0">
                <a:solidFill>
                  <a:srgbClr val="D7D4CC"/>
                </a:solidFill>
                <a:latin typeface="Raleway Medium" pitchFamily="34" charset="0"/>
                <a:ea typeface="Raleway Medium" pitchFamily="34" charset="-122"/>
                <a:cs typeface="Raleway Medium" pitchFamily="34" charset="-120"/>
              </a:rPr>
              <a:t>user controls</a:t>
            </a:r>
            <a:pPr algn="l" lvl="1" indent="0" marL="0">
              <a:lnSpc>
                <a:spcPts val="2650"/>
              </a:lnSpc>
              <a:buNone/>
            </a:pPr>
            <a:r>
              <a:rPr lang="en-US" sz="1650" dirty="0">
                <a:solidFill>
                  <a:srgbClr val="D7D4CC"/>
                </a:solidFill>
                <a:latin typeface="Raleway Medium" pitchFamily="34" charset="0"/>
                <a:ea typeface="Raleway Medium" pitchFamily="34" charset="-122"/>
                <a:cs typeface="Raleway Medium" pitchFamily="34" charset="-120"/>
              </a:rPr>
              <a:t> to allow users to manage what data is uploaded and to request deletion after a certain period, ensuring compliance with data privacy laws.</a:t>
            </a:r>
            <a:endParaRPr lang="en-US" sz="16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671274" y="564952"/>
            <a:ext cx="4992172" cy="319683"/>
          </a:xfrm>
          <a:prstGeom prst="rect">
            <a:avLst/>
          </a:prstGeom>
          <a:noFill/>
          <a:ln/>
        </p:spPr>
        <p:txBody>
          <a:bodyPr wrap="none" lIns="0" tIns="0" rIns="0" bIns="0" rtlCol="0" anchor="t"/>
          <a:lstStyle/>
          <a:p>
            <a:pPr algn="l" indent="0" marL="0">
              <a:lnSpc>
                <a:spcPts val="2500"/>
              </a:lnSpc>
              <a:buNone/>
            </a:pPr>
            <a:r>
              <a:rPr lang="en-US" sz="2000" b="1" dirty="0">
                <a:solidFill>
                  <a:srgbClr val="FFE14D"/>
                </a:solidFill>
                <a:latin typeface="Comfortaa Bold" pitchFamily="34" charset="0"/>
                <a:ea typeface="Comfortaa Bold" pitchFamily="34" charset="-122"/>
                <a:cs typeface="Comfortaa Bold" pitchFamily="34" charset="-120"/>
              </a:rPr>
              <a:t>Key Features of AutoGen AI Platforms:</a:t>
            </a:r>
            <a:endParaRPr lang="en-US" sz="2000" dirty="0"/>
          </a:p>
        </p:txBody>
      </p:sp>
      <p:sp>
        <p:nvSpPr>
          <p:cNvPr id="3" name="Shape 1"/>
          <p:cNvSpPr/>
          <p:nvPr/>
        </p:nvSpPr>
        <p:spPr>
          <a:xfrm>
            <a:off x="671274" y="1268254"/>
            <a:ext cx="13287851" cy="6396276"/>
          </a:xfrm>
          <a:prstGeom prst="roundRect">
            <a:avLst>
              <a:gd name="adj" fmla="val 4498"/>
            </a:avLst>
          </a:prstGeom>
          <a:noFill/>
          <a:ln w="7620">
            <a:solidFill>
              <a:srgbClr val="FFFFFF">
                <a:alpha val="24000"/>
              </a:srgbClr>
            </a:solidFill>
            <a:prstDash val="solid"/>
          </a:ln>
        </p:spPr>
      </p:sp>
      <p:sp>
        <p:nvSpPr>
          <p:cNvPr id="4" name="Shape 2"/>
          <p:cNvSpPr/>
          <p:nvPr/>
        </p:nvSpPr>
        <p:spPr>
          <a:xfrm>
            <a:off x="678894" y="1275874"/>
            <a:ext cx="13272611" cy="490776"/>
          </a:xfrm>
          <a:prstGeom prst="rect">
            <a:avLst/>
          </a:prstGeom>
          <a:solidFill>
            <a:srgbClr val="FFFFFF">
              <a:alpha val="4000"/>
            </a:srgbClr>
          </a:solidFill>
          <a:ln/>
        </p:spPr>
      </p:sp>
      <p:sp>
        <p:nvSpPr>
          <p:cNvPr id="5" name="Text 3"/>
          <p:cNvSpPr/>
          <p:nvPr/>
        </p:nvSpPr>
        <p:spPr>
          <a:xfrm>
            <a:off x="870942" y="1398508"/>
            <a:ext cx="3432334" cy="245507"/>
          </a:xfrm>
          <a:prstGeom prst="rect">
            <a:avLst/>
          </a:prstGeom>
          <a:noFill/>
          <a:ln/>
        </p:spPr>
        <p:txBody>
          <a:bodyPr wrap="none" lIns="0" tIns="0" rIns="0" bIns="0" rtlCol="0" anchor="t"/>
          <a:lstStyle/>
          <a:p>
            <a:pPr algn="l" indent="0" marL="0">
              <a:lnSpc>
                <a:spcPts val="1900"/>
              </a:lnSpc>
              <a:buNone/>
            </a:pPr>
            <a:r>
              <a:rPr lang="en-US" sz="1200" b="1" dirty="0">
                <a:solidFill>
                  <a:srgbClr val="D7D4CC"/>
                </a:solidFill>
                <a:latin typeface="Raleway Medium" pitchFamily="34" charset="0"/>
                <a:ea typeface="Raleway Medium" pitchFamily="34" charset="-122"/>
                <a:cs typeface="Raleway Medium" pitchFamily="34" charset="-120"/>
              </a:rPr>
              <a:t>Feature</a:t>
            </a:r>
            <a:endParaRPr lang="en-US" sz="1200" dirty="0"/>
          </a:p>
        </p:txBody>
      </p:sp>
      <p:sp>
        <p:nvSpPr>
          <p:cNvPr id="6" name="Text 4"/>
          <p:cNvSpPr/>
          <p:nvPr/>
        </p:nvSpPr>
        <p:spPr>
          <a:xfrm>
            <a:off x="4694515" y="1398508"/>
            <a:ext cx="4335066" cy="245507"/>
          </a:xfrm>
          <a:prstGeom prst="rect">
            <a:avLst/>
          </a:prstGeom>
          <a:noFill/>
          <a:ln/>
        </p:spPr>
        <p:txBody>
          <a:bodyPr wrap="none" lIns="0" tIns="0" rIns="0" bIns="0" rtlCol="0" anchor="t"/>
          <a:lstStyle/>
          <a:p>
            <a:pPr algn="l" indent="0" marL="0">
              <a:lnSpc>
                <a:spcPts val="1900"/>
              </a:lnSpc>
              <a:buNone/>
            </a:pPr>
            <a:r>
              <a:rPr lang="en-US" sz="1200" b="1" dirty="0">
                <a:solidFill>
                  <a:srgbClr val="D7D4CC"/>
                </a:solidFill>
                <a:latin typeface="Raleway Medium" pitchFamily="34" charset="0"/>
                <a:ea typeface="Raleway Medium" pitchFamily="34" charset="-122"/>
                <a:cs typeface="Raleway Medium" pitchFamily="34" charset="-120"/>
              </a:rPr>
              <a:t>Description</a:t>
            </a:r>
            <a:endParaRPr lang="en-US" sz="1200" dirty="0"/>
          </a:p>
        </p:txBody>
      </p:sp>
      <p:sp>
        <p:nvSpPr>
          <p:cNvPr id="7" name="Text 5"/>
          <p:cNvSpPr/>
          <p:nvPr/>
        </p:nvSpPr>
        <p:spPr>
          <a:xfrm>
            <a:off x="9420820" y="1398508"/>
            <a:ext cx="4338876" cy="245507"/>
          </a:xfrm>
          <a:prstGeom prst="rect">
            <a:avLst/>
          </a:prstGeom>
          <a:noFill/>
          <a:ln/>
        </p:spPr>
        <p:txBody>
          <a:bodyPr wrap="none" lIns="0" tIns="0" rIns="0" bIns="0" rtlCol="0" anchor="t"/>
          <a:lstStyle/>
          <a:p>
            <a:pPr algn="l" indent="0" marL="0">
              <a:lnSpc>
                <a:spcPts val="1900"/>
              </a:lnSpc>
              <a:buNone/>
            </a:pPr>
            <a:r>
              <a:rPr lang="en-US" sz="1200" b="1" dirty="0">
                <a:solidFill>
                  <a:srgbClr val="D7D4CC"/>
                </a:solidFill>
                <a:latin typeface="Raleway Medium" pitchFamily="34" charset="0"/>
                <a:ea typeface="Raleway Medium" pitchFamily="34" charset="-122"/>
                <a:cs typeface="Raleway Medium" pitchFamily="34" charset="-120"/>
              </a:rPr>
              <a:t>Benefits</a:t>
            </a:r>
            <a:endParaRPr lang="en-US" sz="1200" dirty="0"/>
          </a:p>
        </p:txBody>
      </p:sp>
      <p:sp>
        <p:nvSpPr>
          <p:cNvPr id="8" name="Shape 6"/>
          <p:cNvSpPr/>
          <p:nvPr/>
        </p:nvSpPr>
        <p:spPr>
          <a:xfrm>
            <a:off x="678894" y="1766649"/>
            <a:ext cx="13272611" cy="736283"/>
          </a:xfrm>
          <a:prstGeom prst="rect">
            <a:avLst/>
          </a:prstGeom>
          <a:solidFill>
            <a:srgbClr val="000000">
              <a:alpha val="4000"/>
            </a:srgbClr>
          </a:solidFill>
          <a:ln/>
        </p:spPr>
      </p:sp>
      <p:sp>
        <p:nvSpPr>
          <p:cNvPr id="9" name="Text 7"/>
          <p:cNvSpPr/>
          <p:nvPr/>
        </p:nvSpPr>
        <p:spPr>
          <a:xfrm>
            <a:off x="870942" y="1889284"/>
            <a:ext cx="3432334" cy="245507"/>
          </a:xfrm>
          <a:prstGeom prst="rect">
            <a:avLst/>
          </a:prstGeom>
          <a:noFill/>
          <a:ln/>
        </p:spPr>
        <p:txBody>
          <a:bodyPr wrap="none" lIns="0" tIns="0" rIns="0" bIns="0" rtlCol="0" anchor="t"/>
          <a:lstStyle/>
          <a:p>
            <a:pPr algn="l" indent="0" marL="0">
              <a:lnSpc>
                <a:spcPts val="1900"/>
              </a:lnSpc>
              <a:buNone/>
            </a:pPr>
            <a:r>
              <a:rPr lang="en-US" sz="1200" b="1" dirty="0">
                <a:solidFill>
                  <a:srgbClr val="D7D4CC"/>
                </a:solidFill>
                <a:latin typeface="Raleway Medium" pitchFamily="34" charset="0"/>
                <a:ea typeface="Raleway Medium" pitchFamily="34" charset="-122"/>
                <a:cs typeface="Raleway Medium" pitchFamily="34" charset="-120"/>
              </a:rPr>
              <a:t>Customizable Prompt Templates</a:t>
            </a:r>
            <a:endParaRPr lang="en-US" sz="1200" dirty="0"/>
          </a:p>
        </p:txBody>
      </p:sp>
      <p:sp>
        <p:nvSpPr>
          <p:cNvPr id="10" name="Text 8"/>
          <p:cNvSpPr/>
          <p:nvPr/>
        </p:nvSpPr>
        <p:spPr>
          <a:xfrm>
            <a:off x="4694515" y="1889284"/>
            <a:ext cx="433506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Users can create and store custom prompts to guide AI-generated responses.</a:t>
            </a:r>
            <a:endParaRPr lang="en-US" sz="1200" dirty="0"/>
          </a:p>
        </p:txBody>
      </p:sp>
      <p:sp>
        <p:nvSpPr>
          <p:cNvPr id="11" name="Text 9"/>
          <p:cNvSpPr/>
          <p:nvPr/>
        </p:nvSpPr>
        <p:spPr>
          <a:xfrm>
            <a:off x="9420820" y="1889284"/>
            <a:ext cx="433887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Streamlines repetitive tasks and ensures consistency in responses across interactions.</a:t>
            </a:r>
            <a:endParaRPr lang="en-US" sz="1200" dirty="0"/>
          </a:p>
        </p:txBody>
      </p:sp>
      <p:sp>
        <p:nvSpPr>
          <p:cNvPr id="12" name="Shape 10"/>
          <p:cNvSpPr/>
          <p:nvPr/>
        </p:nvSpPr>
        <p:spPr>
          <a:xfrm>
            <a:off x="678894" y="2502932"/>
            <a:ext cx="13272611" cy="736283"/>
          </a:xfrm>
          <a:prstGeom prst="rect">
            <a:avLst/>
          </a:prstGeom>
          <a:solidFill>
            <a:srgbClr val="FFFFFF">
              <a:alpha val="4000"/>
            </a:srgbClr>
          </a:solidFill>
          <a:ln/>
        </p:spPr>
      </p:sp>
      <p:sp>
        <p:nvSpPr>
          <p:cNvPr id="13" name="Text 11"/>
          <p:cNvSpPr/>
          <p:nvPr/>
        </p:nvSpPr>
        <p:spPr>
          <a:xfrm>
            <a:off x="870942" y="2625566"/>
            <a:ext cx="3432334" cy="245507"/>
          </a:xfrm>
          <a:prstGeom prst="rect">
            <a:avLst/>
          </a:prstGeom>
          <a:noFill/>
          <a:ln/>
        </p:spPr>
        <p:txBody>
          <a:bodyPr wrap="none" lIns="0" tIns="0" rIns="0" bIns="0" rtlCol="0" anchor="t"/>
          <a:lstStyle/>
          <a:p>
            <a:pPr algn="l" indent="0" marL="0">
              <a:lnSpc>
                <a:spcPts val="1900"/>
              </a:lnSpc>
              <a:buNone/>
            </a:pPr>
            <a:r>
              <a:rPr lang="en-US" sz="1200" b="1" dirty="0">
                <a:solidFill>
                  <a:srgbClr val="D7D4CC"/>
                </a:solidFill>
                <a:latin typeface="Raleway Medium" pitchFamily="34" charset="0"/>
                <a:ea typeface="Raleway Medium" pitchFamily="34" charset="-122"/>
                <a:cs typeface="Raleway Medium" pitchFamily="34" charset="-120"/>
              </a:rPr>
              <a:t>Dynamic Content Generation</a:t>
            </a:r>
            <a:endParaRPr lang="en-US" sz="1200" dirty="0"/>
          </a:p>
        </p:txBody>
      </p:sp>
      <p:sp>
        <p:nvSpPr>
          <p:cNvPr id="14" name="Text 12"/>
          <p:cNvSpPr/>
          <p:nvPr/>
        </p:nvSpPr>
        <p:spPr>
          <a:xfrm>
            <a:off x="4694515" y="2625566"/>
            <a:ext cx="433506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Auto-generates dynamic content (text, images, code) based on user input.</a:t>
            </a:r>
            <a:endParaRPr lang="en-US" sz="1200" dirty="0"/>
          </a:p>
        </p:txBody>
      </p:sp>
      <p:sp>
        <p:nvSpPr>
          <p:cNvPr id="15" name="Text 13"/>
          <p:cNvSpPr/>
          <p:nvPr/>
        </p:nvSpPr>
        <p:spPr>
          <a:xfrm>
            <a:off x="9420820" y="2625566"/>
            <a:ext cx="433887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Saves time and resources by automating content creation in various formats like blog posts, marketing copy, etc.</a:t>
            </a:r>
            <a:endParaRPr lang="en-US" sz="1200" dirty="0"/>
          </a:p>
        </p:txBody>
      </p:sp>
      <p:sp>
        <p:nvSpPr>
          <p:cNvPr id="16" name="Shape 14"/>
          <p:cNvSpPr/>
          <p:nvPr/>
        </p:nvSpPr>
        <p:spPr>
          <a:xfrm>
            <a:off x="678894" y="3239214"/>
            <a:ext cx="13272611" cy="736283"/>
          </a:xfrm>
          <a:prstGeom prst="rect">
            <a:avLst/>
          </a:prstGeom>
          <a:solidFill>
            <a:srgbClr val="000000">
              <a:alpha val="4000"/>
            </a:srgbClr>
          </a:solidFill>
          <a:ln/>
        </p:spPr>
      </p:sp>
      <p:sp>
        <p:nvSpPr>
          <p:cNvPr id="17" name="Text 15"/>
          <p:cNvSpPr/>
          <p:nvPr/>
        </p:nvSpPr>
        <p:spPr>
          <a:xfrm>
            <a:off x="870942" y="3361849"/>
            <a:ext cx="3432334" cy="245507"/>
          </a:xfrm>
          <a:prstGeom prst="rect">
            <a:avLst/>
          </a:prstGeom>
          <a:noFill/>
          <a:ln/>
        </p:spPr>
        <p:txBody>
          <a:bodyPr wrap="none" lIns="0" tIns="0" rIns="0" bIns="0" rtlCol="0" anchor="t"/>
          <a:lstStyle/>
          <a:p>
            <a:pPr algn="l" indent="0" marL="0">
              <a:lnSpc>
                <a:spcPts val="1900"/>
              </a:lnSpc>
              <a:buNone/>
            </a:pPr>
            <a:r>
              <a:rPr lang="en-US" sz="1200" b="1" dirty="0">
                <a:solidFill>
                  <a:srgbClr val="D7D4CC"/>
                </a:solidFill>
                <a:latin typeface="Raleway Medium" pitchFamily="34" charset="0"/>
                <a:ea typeface="Raleway Medium" pitchFamily="34" charset="-122"/>
                <a:cs typeface="Raleway Medium" pitchFamily="34" charset="-120"/>
              </a:rPr>
              <a:t>Multi-turn Conversations</a:t>
            </a:r>
            <a:endParaRPr lang="en-US" sz="1200" dirty="0"/>
          </a:p>
        </p:txBody>
      </p:sp>
      <p:sp>
        <p:nvSpPr>
          <p:cNvPr id="18" name="Text 16"/>
          <p:cNvSpPr/>
          <p:nvPr/>
        </p:nvSpPr>
        <p:spPr>
          <a:xfrm>
            <a:off x="4694515" y="3361849"/>
            <a:ext cx="433506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Supports context-based conversations, remembering previous interactions and adjusting responses accordingly.</a:t>
            </a:r>
            <a:endParaRPr lang="en-US" sz="1200" dirty="0"/>
          </a:p>
        </p:txBody>
      </p:sp>
      <p:sp>
        <p:nvSpPr>
          <p:cNvPr id="19" name="Text 17"/>
          <p:cNvSpPr/>
          <p:nvPr/>
        </p:nvSpPr>
        <p:spPr>
          <a:xfrm>
            <a:off x="9420820" y="3361849"/>
            <a:ext cx="433887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Enhances user engagement and personalization for customer service or virtual assistant applications.</a:t>
            </a:r>
            <a:endParaRPr lang="en-US" sz="1200" dirty="0"/>
          </a:p>
        </p:txBody>
      </p:sp>
      <p:sp>
        <p:nvSpPr>
          <p:cNvPr id="20" name="Shape 18"/>
          <p:cNvSpPr/>
          <p:nvPr/>
        </p:nvSpPr>
        <p:spPr>
          <a:xfrm>
            <a:off x="678894" y="3975497"/>
            <a:ext cx="13272611" cy="736283"/>
          </a:xfrm>
          <a:prstGeom prst="rect">
            <a:avLst/>
          </a:prstGeom>
          <a:solidFill>
            <a:srgbClr val="FFFFFF">
              <a:alpha val="4000"/>
            </a:srgbClr>
          </a:solidFill>
          <a:ln/>
        </p:spPr>
      </p:sp>
      <p:sp>
        <p:nvSpPr>
          <p:cNvPr id="21" name="Text 19"/>
          <p:cNvSpPr/>
          <p:nvPr/>
        </p:nvSpPr>
        <p:spPr>
          <a:xfrm>
            <a:off x="870942" y="4098131"/>
            <a:ext cx="3432334" cy="245507"/>
          </a:xfrm>
          <a:prstGeom prst="rect">
            <a:avLst/>
          </a:prstGeom>
          <a:noFill/>
          <a:ln/>
        </p:spPr>
        <p:txBody>
          <a:bodyPr wrap="none" lIns="0" tIns="0" rIns="0" bIns="0" rtlCol="0" anchor="t"/>
          <a:lstStyle/>
          <a:p>
            <a:pPr algn="l" indent="0" marL="0">
              <a:lnSpc>
                <a:spcPts val="1900"/>
              </a:lnSpc>
              <a:buNone/>
            </a:pPr>
            <a:r>
              <a:rPr lang="en-US" sz="1200" b="1" dirty="0">
                <a:solidFill>
                  <a:srgbClr val="D7D4CC"/>
                </a:solidFill>
                <a:latin typeface="Raleway Medium" pitchFamily="34" charset="0"/>
                <a:ea typeface="Raleway Medium" pitchFamily="34" charset="-122"/>
                <a:cs typeface="Raleway Medium" pitchFamily="34" charset="-120"/>
              </a:rPr>
              <a:t>Integration with APIs &amp; Databases</a:t>
            </a:r>
            <a:endParaRPr lang="en-US" sz="1200" dirty="0"/>
          </a:p>
        </p:txBody>
      </p:sp>
      <p:sp>
        <p:nvSpPr>
          <p:cNvPr id="22" name="Text 20"/>
          <p:cNvSpPr/>
          <p:nvPr/>
        </p:nvSpPr>
        <p:spPr>
          <a:xfrm>
            <a:off x="4694515" y="4098131"/>
            <a:ext cx="433506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Can integrate with external systems like knowledge bases, CRMs, and databases for dynamic data retrieval.</a:t>
            </a:r>
            <a:endParaRPr lang="en-US" sz="1200" dirty="0"/>
          </a:p>
        </p:txBody>
      </p:sp>
      <p:sp>
        <p:nvSpPr>
          <p:cNvPr id="23" name="Text 21"/>
          <p:cNvSpPr/>
          <p:nvPr/>
        </p:nvSpPr>
        <p:spPr>
          <a:xfrm>
            <a:off x="9420820" y="4098131"/>
            <a:ext cx="433887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Facilitates real-time data processing and enables advanced use cases such as product recommendations, etc.</a:t>
            </a:r>
            <a:endParaRPr lang="en-US" sz="1200" dirty="0"/>
          </a:p>
        </p:txBody>
      </p:sp>
      <p:sp>
        <p:nvSpPr>
          <p:cNvPr id="24" name="Shape 22"/>
          <p:cNvSpPr/>
          <p:nvPr/>
        </p:nvSpPr>
        <p:spPr>
          <a:xfrm>
            <a:off x="678894" y="4711779"/>
            <a:ext cx="13272611" cy="736283"/>
          </a:xfrm>
          <a:prstGeom prst="rect">
            <a:avLst/>
          </a:prstGeom>
          <a:solidFill>
            <a:srgbClr val="000000">
              <a:alpha val="4000"/>
            </a:srgbClr>
          </a:solidFill>
          <a:ln/>
        </p:spPr>
      </p:sp>
      <p:sp>
        <p:nvSpPr>
          <p:cNvPr id="25" name="Text 23"/>
          <p:cNvSpPr/>
          <p:nvPr/>
        </p:nvSpPr>
        <p:spPr>
          <a:xfrm>
            <a:off x="870942" y="4834414"/>
            <a:ext cx="3432334" cy="245507"/>
          </a:xfrm>
          <a:prstGeom prst="rect">
            <a:avLst/>
          </a:prstGeom>
          <a:noFill/>
          <a:ln/>
        </p:spPr>
        <p:txBody>
          <a:bodyPr wrap="none" lIns="0" tIns="0" rIns="0" bIns="0" rtlCol="0" anchor="t"/>
          <a:lstStyle/>
          <a:p>
            <a:pPr algn="l" indent="0" marL="0">
              <a:lnSpc>
                <a:spcPts val="1900"/>
              </a:lnSpc>
              <a:buNone/>
            </a:pPr>
            <a:r>
              <a:rPr lang="en-US" sz="1200" b="1" dirty="0">
                <a:solidFill>
                  <a:srgbClr val="D7D4CC"/>
                </a:solidFill>
                <a:latin typeface="Raleway Medium" pitchFamily="34" charset="0"/>
                <a:ea typeface="Raleway Medium" pitchFamily="34" charset="-122"/>
                <a:cs typeface="Raleway Medium" pitchFamily="34" charset="-120"/>
              </a:rPr>
              <a:t>Real-time Analytics &amp; Insights</a:t>
            </a:r>
            <a:endParaRPr lang="en-US" sz="1200" dirty="0"/>
          </a:p>
        </p:txBody>
      </p:sp>
      <p:sp>
        <p:nvSpPr>
          <p:cNvPr id="26" name="Text 24"/>
          <p:cNvSpPr/>
          <p:nvPr/>
        </p:nvSpPr>
        <p:spPr>
          <a:xfrm>
            <a:off x="4694515" y="4834414"/>
            <a:ext cx="433506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Provides analytics on interactions, user behavior, and content performance.</a:t>
            </a:r>
            <a:endParaRPr lang="en-US" sz="1200" dirty="0"/>
          </a:p>
        </p:txBody>
      </p:sp>
      <p:sp>
        <p:nvSpPr>
          <p:cNvPr id="27" name="Text 25"/>
          <p:cNvSpPr/>
          <p:nvPr/>
        </p:nvSpPr>
        <p:spPr>
          <a:xfrm>
            <a:off x="9420820" y="4834414"/>
            <a:ext cx="433887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Helps users make data-driven decisions for improving content or user experience.</a:t>
            </a:r>
            <a:endParaRPr lang="en-US" sz="1200" dirty="0"/>
          </a:p>
        </p:txBody>
      </p:sp>
      <p:sp>
        <p:nvSpPr>
          <p:cNvPr id="28" name="Shape 26"/>
          <p:cNvSpPr/>
          <p:nvPr/>
        </p:nvSpPr>
        <p:spPr>
          <a:xfrm>
            <a:off x="678894" y="5448062"/>
            <a:ext cx="13272611" cy="736283"/>
          </a:xfrm>
          <a:prstGeom prst="rect">
            <a:avLst/>
          </a:prstGeom>
          <a:solidFill>
            <a:srgbClr val="FFFFFF">
              <a:alpha val="4000"/>
            </a:srgbClr>
          </a:solidFill>
          <a:ln/>
        </p:spPr>
      </p:sp>
      <p:sp>
        <p:nvSpPr>
          <p:cNvPr id="29" name="Text 27"/>
          <p:cNvSpPr/>
          <p:nvPr/>
        </p:nvSpPr>
        <p:spPr>
          <a:xfrm>
            <a:off x="870942" y="5570696"/>
            <a:ext cx="3432334" cy="245507"/>
          </a:xfrm>
          <a:prstGeom prst="rect">
            <a:avLst/>
          </a:prstGeom>
          <a:noFill/>
          <a:ln/>
        </p:spPr>
        <p:txBody>
          <a:bodyPr wrap="none" lIns="0" tIns="0" rIns="0" bIns="0" rtlCol="0" anchor="t"/>
          <a:lstStyle/>
          <a:p>
            <a:pPr algn="l" indent="0" marL="0">
              <a:lnSpc>
                <a:spcPts val="1900"/>
              </a:lnSpc>
              <a:buNone/>
            </a:pPr>
            <a:r>
              <a:rPr lang="en-US" sz="1200" b="1" dirty="0">
                <a:solidFill>
                  <a:srgbClr val="D7D4CC"/>
                </a:solidFill>
                <a:latin typeface="Raleway Medium" pitchFamily="34" charset="0"/>
                <a:ea typeface="Raleway Medium" pitchFamily="34" charset="-122"/>
                <a:cs typeface="Raleway Medium" pitchFamily="34" charset="-120"/>
              </a:rPr>
              <a:t>Speech Recognition &amp; Synthesis</a:t>
            </a:r>
            <a:endParaRPr lang="en-US" sz="1200" dirty="0"/>
          </a:p>
        </p:txBody>
      </p:sp>
      <p:sp>
        <p:nvSpPr>
          <p:cNvPr id="30" name="Text 28"/>
          <p:cNvSpPr/>
          <p:nvPr/>
        </p:nvSpPr>
        <p:spPr>
          <a:xfrm>
            <a:off x="4694515" y="5570696"/>
            <a:ext cx="433506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Converts speech to text and generates text-to-speech, enabling voice-based interfaces.</a:t>
            </a:r>
            <a:endParaRPr lang="en-US" sz="1200" dirty="0"/>
          </a:p>
        </p:txBody>
      </p:sp>
      <p:sp>
        <p:nvSpPr>
          <p:cNvPr id="31" name="Text 29"/>
          <p:cNvSpPr/>
          <p:nvPr/>
        </p:nvSpPr>
        <p:spPr>
          <a:xfrm>
            <a:off x="9420820" y="5570696"/>
            <a:ext cx="433887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Ideal for creating voice assistants or interactive voice response (IVR) systems.</a:t>
            </a:r>
            <a:endParaRPr lang="en-US" sz="1200" dirty="0"/>
          </a:p>
        </p:txBody>
      </p:sp>
      <p:sp>
        <p:nvSpPr>
          <p:cNvPr id="32" name="Shape 30"/>
          <p:cNvSpPr/>
          <p:nvPr/>
        </p:nvSpPr>
        <p:spPr>
          <a:xfrm>
            <a:off x="678894" y="6184344"/>
            <a:ext cx="13272611" cy="736283"/>
          </a:xfrm>
          <a:prstGeom prst="rect">
            <a:avLst/>
          </a:prstGeom>
          <a:solidFill>
            <a:srgbClr val="000000">
              <a:alpha val="4000"/>
            </a:srgbClr>
          </a:solidFill>
          <a:ln/>
        </p:spPr>
      </p:sp>
      <p:sp>
        <p:nvSpPr>
          <p:cNvPr id="33" name="Text 31"/>
          <p:cNvSpPr/>
          <p:nvPr/>
        </p:nvSpPr>
        <p:spPr>
          <a:xfrm>
            <a:off x="870942" y="6306979"/>
            <a:ext cx="3432334" cy="245507"/>
          </a:xfrm>
          <a:prstGeom prst="rect">
            <a:avLst/>
          </a:prstGeom>
          <a:noFill/>
          <a:ln/>
        </p:spPr>
        <p:txBody>
          <a:bodyPr wrap="none" lIns="0" tIns="0" rIns="0" bIns="0" rtlCol="0" anchor="t"/>
          <a:lstStyle/>
          <a:p>
            <a:pPr algn="l" indent="0" marL="0">
              <a:lnSpc>
                <a:spcPts val="1900"/>
              </a:lnSpc>
              <a:buNone/>
            </a:pPr>
            <a:r>
              <a:rPr lang="en-US" sz="1200" b="1" dirty="0">
                <a:solidFill>
                  <a:srgbClr val="D7D4CC"/>
                </a:solidFill>
                <a:latin typeface="Raleway Medium" pitchFamily="34" charset="0"/>
                <a:ea typeface="Raleway Medium" pitchFamily="34" charset="-122"/>
                <a:cs typeface="Raleway Medium" pitchFamily="34" charset="-120"/>
              </a:rPr>
              <a:t>Content Personalization</a:t>
            </a:r>
            <a:endParaRPr lang="en-US" sz="1200" dirty="0"/>
          </a:p>
        </p:txBody>
      </p:sp>
      <p:sp>
        <p:nvSpPr>
          <p:cNvPr id="34" name="Text 32"/>
          <p:cNvSpPr/>
          <p:nvPr/>
        </p:nvSpPr>
        <p:spPr>
          <a:xfrm>
            <a:off x="4694515" y="6306979"/>
            <a:ext cx="433506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Tailors generated content based on user profiles, preferences, or behaviors.</a:t>
            </a:r>
            <a:endParaRPr lang="en-US" sz="1200" dirty="0"/>
          </a:p>
        </p:txBody>
      </p:sp>
      <p:sp>
        <p:nvSpPr>
          <p:cNvPr id="35" name="Text 33"/>
          <p:cNvSpPr/>
          <p:nvPr/>
        </p:nvSpPr>
        <p:spPr>
          <a:xfrm>
            <a:off x="9420820" y="6306979"/>
            <a:ext cx="433887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Enhances customer experience by delivering highly personalized and relevant content.</a:t>
            </a:r>
            <a:endParaRPr lang="en-US" sz="1200" dirty="0"/>
          </a:p>
        </p:txBody>
      </p:sp>
      <p:sp>
        <p:nvSpPr>
          <p:cNvPr id="36" name="Shape 34"/>
          <p:cNvSpPr/>
          <p:nvPr/>
        </p:nvSpPr>
        <p:spPr>
          <a:xfrm>
            <a:off x="678894" y="6920627"/>
            <a:ext cx="13272611" cy="736283"/>
          </a:xfrm>
          <a:prstGeom prst="rect">
            <a:avLst/>
          </a:prstGeom>
          <a:solidFill>
            <a:srgbClr val="FFFFFF">
              <a:alpha val="4000"/>
            </a:srgbClr>
          </a:solidFill>
          <a:ln/>
        </p:spPr>
      </p:sp>
      <p:sp>
        <p:nvSpPr>
          <p:cNvPr id="37" name="Text 35"/>
          <p:cNvSpPr/>
          <p:nvPr/>
        </p:nvSpPr>
        <p:spPr>
          <a:xfrm>
            <a:off x="870942" y="7043261"/>
            <a:ext cx="3432334" cy="245507"/>
          </a:xfrm>
          <a:prstGeom prst="rect">
            <a:avLst/>
          </a:prstGeom>
          <a:noFill/>
          <a:ln/>
        </p:spPr>
        <p:txBody>
          <a:bodyPr wrap="none" lIns="0" tIns="0" rIns="0" bIns="0" rtlCol="0" anchor="t"/>
          <a:lstStyle/>
          <a:p>
            <a:pPr algn="l" indent="0" marL="0">
              <a:lnSpc>
                <a:spcPts val="1900"/>
              </a:lnSpc>
              <a:buNone/>
            </a:pPr>
            <a:r>
              <a:rPr lang="en-US" sz="1200" b="1" dirty="0">
                <a:solidFill>
                  <a:srgbClr val="D7D4CC"/>
                </a:solidFill>
                <a:latin typeface="Raleway Medium" pitchFamily="34" charset="0"/>
                <a:ea typeface="Raleway Medium" pitchFamily="34" charset="-122"/>
                <a:cs typeface="Raleway Medium" pitchFamily="34" charset="-120"/>
              </a:rPr>
              <a:t>Scalability</a:t>
            </a:r>
            <a:endParaRPr lang="en-US" sz="1200" dirty="0"/>
          </a:p>
        </p:txBody>
      </p:sp>
      <p:sp>
        <p:nvSpPr>
          <p:cNvPr id="38" name="Text 36"/>
          <p:cNvSpPr/>
          <p:nvPr/>
        </p:nvSpPr>
        <p:spPr>
          <a:xfrm>
            <a:off x="4694515" y="7043261"/>
            <a:ext cx="433506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Ability to scale AI models to handle larger volumes of data or interactions.</a:t>
            </a:r>
            <a:endParaRPr lang="en-US" sz="1200" dirty="0"/>
          </a:p>
        </p:txBody>
      </p:sp>
      <p:sp>
        <p:nvSpPr>
          <p:cNvPr id="39" name="Text 37"/>
          <p:cNvSpPr/>
          <p:nvPr/>
        </p:nvSpPr>
        <p:spPr>
          <a:xfrm>
            <a:off x="9420820" y="7043261"/>
            <a:ext cx="4338876" cy="491014"/>
          </a:xfrm>
          <a:prstGeom prst="rect">
            <a:avLst/>
          </a:prstGeom>
          <a:noFill/>
          <a:ln/>
        </p:spPr>
        <p:txBody>
          <a:bodyPr wrap="square" lIns="0" tIns="0" rIns="0" bIns="0" rtlCol="0" anchor="t"/>
          <a:lstStyle/>
          <a:p>
            <a:pPr algn="l" indent="0" marL="0">
              <a:lnSpc>
                <a:spcPts val="1900"/>
              </a:lnSpc>
              <a:buNone/>
            </a:pPr>
            <a:r>
              <a:rPr lang="en-US" sz="1200" dirty="0">
                <a:solidFill>
                  <a:srgbClr val="D7D4CC"/>
                </a:solidFill>
                <a:latin typeface="Raleway Medium" pitchFamily="34" charset="0"/>
                <a:ea typeface="Raleway Medium" pitchFamily="34" charset="-122"/>
                <a:cs typeface="Raleway Medium" pitchFamily="34" charset="-120"/>
              </a:rPr>
              <a:t>Perfect for businesses that need to scale up operations without compromising performance.</a:t>
            </a:r>
            <a:endParaRPr lang="en-US" sz="12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630555" y="602218"/>
            <a:ext cx="3203377" cy="400407"/>
          </a:xfrm>
          <a:prstGeom prst="rect">
            <a:avLst/>
          </a:prstGeom>
          <a:noFill/>
          <a:ln/>
        </p:spPr>
        <p:txBody>
          <a:bodyPr wrap="none" lIns="0" tIns="0" rIns="0" bIns="0" rtlCol="0" anchor="t"/>
          <a:lstStyle/>
          <a:p>
            <a:pPr algn="l" indent="0" marL="0">
              <a:lnSpc>
                <a:spcPts val="3150"/>
              </a:lnSpc>
              <a:buNone/>
            </a:pPr>
            <a:r>
              <a:rPr lang="en-US" sz="2500" b="1" dirty="0">
                <a:solidFill>
                  <a:srgbClr val="FFE14D"/>
                </a:solidFill>
                <a:latin typeface="Comfortaa Bold" pitchFamily="34" charset="0"/>
                <a:ea typeface="Comfortaa Bold" pitchFamily="34" charset="-122"/>
                <a:cs typeface="Comfortaa Bold" pitchFamily="34" charset="-120"/>
              </a:rPr>
              <a:t>API unification</a:t>
            </a:r>
            <a:endParaRPr lang="en-US" sz="2500" dirty="0"/>
          </a:p>
        </p:txBody>
      </p:sp>
      <p:sp>
        <p:nvSpPr>
          <p:cNvPr id="3" name="Text 1"/>
          <p:cNvSpPr/>
          <p:nvPr/>
        </p:nvSpPr>
        <p:spPr>
          <a:xfrm>
            <a:off x="630555" y="1362908"/>
            <a:ext cx="13369290" cy="303371"/>
          </a:xfrm>
          <a:prstGeom prst="rect">
            <a:avLst/>
          </a:prstGeom>
          <a:noFill/>
          <a:ln/>
        </p:spPr>
        <p:txBody>
          <a:bodyPr wrap="none" lIns="0" tIns="0" rIns="0" bIns="0" rtlCol="0" anchor="t"/>
          <a:lstStyle/>
          <a:p>
            <a:pPr algn="l" indent="0" marL="0">
              <a:lnSpc>
                <a:spcPts val="2250"/>
              </a:lnSpc>
              <a:buNone/>
            </a:pPr>
            <a:r>
              <a:rPr lang="en-US" sz="1400" dirty="0">
                <a:solidFill>
                  <a:srgbClr val="D7D4CC"/>
                </a:solidFill>
                <a:highlight>
                  <a:srgbClr val="4D4000"/>
                </a:highlight>
                <a:latin typeface="Consolas" pitchFamily="34" charset="0"/>
                <a:ea typeface="Consolas" pitchFamily="34" charset="-122"/>
                <a:cs typeface="Consolas" pitchFamily="34" charset="-120"/>
              </a:rPr>
              <a:t>autogen.OpenAIWrapper.create()</a:t>
            </a:r>
            <a:pPr algn="l" indent="0" marL="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 can be used to create completions for both chat and non-chat models, and both OpenAI API and Azure OpenAI API.</a:t>
            </a:r>
            <a:endParaRPr lang="en-US" sz="1400" dirty="0"/>
          </a:p>
        </p:txBody>
      </p:sp>
      <p:pic>
        <p:nvPicPr>
          <p:cNvPr id="4" name="Image 0" descr="preencoded.png">    </p:cNvPr>
          <p:cNvPicPr>
            <a:picLocks noChangeAspect="1"/>
          </p:cNvPicPr>
          <p:nvPr/>
        </p:nvPicPr>
        <p:blipFill>
          <a:blip r:embed="rId1"/>
          <a:stretch>
            <a:fillRect/>
          </a:stretch>
        </p:blipFill>
        <p:spPr>
          <a:xfrm>
            <a:off x="630555" y="1868924"/>
            <a:ext cx="9757529" cy="575845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1726883"/>
            <a:ext cx="12902327" cy="1371600"/>
          </a:xfrm>
          <a:prstGeom prst="rect">
            <a:avLst/>
          </a:prstGeom>
          <a:noFill/>
          <a:ln/>
        </p:spPr>
        <p:txBody>
          <a:bodyPr wrap="square" lIns="0" tIns="0" rIns="0" bIns="0" rtlCol="0" anchor="t"/>
          <a:lstStyle/>
          <a:p>
            <a:pPr algn="l"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Understanding Autogen: Definitions and Scope</a:t>
            </a:r>
            <a:endParaRPr lang="en-US" sz="4300" dirty="0"/>
          </a:p>
        </p:txBody>
      </p:sp>
      <p:sp>
        <p:nvSpPr>
          <p:cNvPr id="3" name="Text 1"/>
          <p:cNvSpPr/>
          <p:nvPr/>
        </p:nvSpPr>
        <p:spPr>
          <a:xfrm>
            <a:off x="864037" y="3715583"/>
            <a:ext cx="2743200" cy="342900"/>
          </a:xfrm>
          <a:prstGeom prst="rect">
            <a:avLst/>
          </a:prstGeom>
          <a:noFill/>
          <a:ln/>
        </p:spPr>
        <p:txBody>
          <a:bodyPr wrap="none" lIns="0" tIns="0" rIns="0" bIns="0" rtlCol="0" anchor="t"/>
          <a:lstStyle/>
          <a:p>
            <a:pPr algn="l" indent="0" marL="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What is Autogen?</a:t>
            </a:r>
            <a:endParaRPr lang="en-US" sz="2150" dirty="0"/>
          </a:p>
        </p:txBody>
      </p:sp>
      <p:sp>
        <p:nvSpPr>
          <p:cNvPr id="4" name="Text 2"/>
          <p:cNvSpPr/>
          <p:nvPr/>
        </p:nvSpPr>
        <p:spPr>
          <a:xfrm>
            <a:off x="864037" y="4305300"/>
            <a:ext cx="6150054" cy="1975247"/>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Autogen encompasses a wide range of technologies that leverage machine learning to generate content, code, and even entire systems automatically. Think of it as a digital creative assistant that can assist in brainstorming, writing, designing, and more.</a:t>
            </a:r>
            <a:endParaRPr lang="en-US" sz="1900" dirty="0"/>
          </a:p>
        </p:txBody>
      </p:sp>
      <p:sp>
        <p:nvSpPr>
          <p:cNvPr id="5" name="Text 3"/>
          <p:cNvSpPr/>
          <p:nvPr/>
        </p:nvSpPr>
        <p:spPr>
          <a:xfrm>
            <a:off x="7623929" y="3715583"/>
            <a:ext cx="2743200" cy="342900"/>
          </a:xfrm>
          <a:prstGeom prst="rect">
            <a:avLst/>
          </a:prstGeom>
          <a:noFill/>
          <a:ln/>
        </p:spPr>
        <p:txBody>
          <a:bodyPr wrap="none" lIns="0" tIns="0" rIns="0" bIns="0" rtlCol="0" anchor="t"/>
          <a:lstStyle/>
          <a:p>
            <a:pPr algn="l" indent="0" marL="0">
              <a:lnSpc>
                <a:spcPts val="2700"/>
              </a:lnSpc>
              <a:buNone/>
            </a:pPr>
            <a:endParaRPr lang="en-US" sz="21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864037" y="2793563"/>
            <a:ext cx="5486400" cy="685800"/>
          </a:xfrm>
          <a:prstGeom prst="rect">
            <a:avLst/>
          </a:prstGeom>
          <a:noFill/>
          <a:ln/>
        </p:spPr>
        <p:txBody>
          <a:bodyPr wrap="none" lIns="0" tIns="0" rIns="0" bIns="0" rtlCol="0" anchor="t"/>
          <a:lstStyle/>
          <a:p>
            <a:pPr algn="l"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LLM Caching</a:t>
            </a:r>
            <a:endParaRPr lang="en-US" sz="4300" dirty="0"/>
          </a:p>
        </p:txBody>
      </p:sp>
      <p:sp>
        <p:nvSpPr>
          <p:cNvPr id="3" name="Text 1"/>
          <p:cNvSpPr/>
          <p:nvPr/>
        </p:nvSpPr>
        <p:spPr>
          <a:xfrm>
            <a:off x="864037" y="3973116"/>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AutoGen supports caching API requests so that they can be reused when the same request is issued. This is useful when repeating or continuing experiments for reproducibility and cost saving.</a:t>
            </a:r>
            <a:endParaRPr lang="en-US" sz="1900" dirty="0"/>
          </a:p>
        </p:txBody>
      </p:sp>
      <p:sp>
        <p:nvSpPr>
          <p:cNvPr id="4" name="Text 2"/>
          <p:cNvSpPr/>
          <p:nvPr/>
        </p:nvSpPr>
        <p:spPr>
          <a:xfrm>
            <a:off x="864037" y="5040868"/>
            <a:ext cx="12902327" cy="395049"/>
          </a:xfrm>
          <a:prstGeom prst="rect">
            <a:avLst/>
          </a:prstGeom>
          <a:noFill/>
          <a:ln/>
        </p:spPr>
        <p:txBody>
          <a:bodyPr wrap="none" lIns="0" tIns="0" rIns="0" bIns="0" rtlCol="0" anchor="t"/>
          <a:lstStyle/>
          <a:p>
            <a:pPr algn="l" indent="0" marL="0">
              <a:lnSpc>
                <a:spcPts val="3100"/>
              </a:lnSpc>
              <a:buNone/>
            </a:pPr>
            <a:endParaRPr lang="en-US" sz="19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864037" y="2286000"/>
            <a:ext cx="12902327" cy="1127522"/>
          </a:xfrm>
          <a:prstGeom prst="rect">
            <a:avLst/>
          </a:prstGeom>
          <a:noFill/>
          <a:ln/>
        </p:spPr>
        <p:txBody>
          <a:bodyPr wrap="square" lIns="0" tIns="0" rIns="0" bIns="0" rtlCol="0" anchor="t"/>
          <a:lstStyle/>
          <a:p>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Difference between </a:t>
            </a:r>
            <a:pPr algn="l" indent="0" marL="0">
              <a:lnSpc>
                <a:spcPts val="4300"/>
              </a:lnSpc>
              <a:buNone/>
            </a:pPr>
            <a:r>
              <a:rPr lang="en-US" sz="3450" b="1" dirty="0">
                <a:solidFill>
                  <a:srgbClr val="D7D4CC"/>
                </a:solidFill>
                <a:highlight>
                  <a:srgbClr val="4D4000"/>
                </a:highlight>
                <a:latin typeface="Consolas" pitchFamily="34" charset="0"/>
                <a:ea typeface="Consolas" pitchFamily="34" charset="-122"/>
                <a:cs typeface="Consolas" pitchFamily="34" charset="-120"/>
              </a:rPr>
              <a:t>cache_seed</a:t>
            </a:r>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 and OpenAI's </a:t>
            </a:r>
            <a:pPr algn="l" indent="0" marL="0">
              <a:lnSpc>
                <a:spcPts val="4300"/>
              </a:lnSpc>
              <a:buNone/>
            </a:pPr>
            <a:r>
              <a:rPr lang="en-US" sz="3450" b="1" dirty="0">
                <a:solidFill>
                  <a:srgbClr val="D7D4CC"/>
                </a:solidFill>
                <a:highlight>
                  <a:srgbClr val="4D4000"/>
                </a:highlight>
                <a:latin typeface="Consolas" pitchFamily="34" charset="0"/>
                <a:ea typeface="Consolas" pitchFamily="34" charset="-122"/>
                <a:cs typeface="Consolas" pitchFamily="34" charset="-120"/>
              </a:rPr>
              <a:t>seed</a:t>
            </a:r>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 parameter:</a:t>
            </a:r>
            <a:endParaRPr lang="en-US" sz="3450" dirty="0"/>
          </a:p>
        </p:txBody>
      </p:sp>
      <p:sp>
        <p:nvSpPr>
          <p:cNvPr id="3" name="Text 1"/>
          <p:cNvSpPr/>
          <p:nvPr/>
        </p:nvSpPr>
        <p:spPr>
          <a:xfrm>
            <a:off x="864037" y="3907274"/>
            <a:ext cx="12902327" cy="2036207"/>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OpenAI v1.1 introduced a new parameter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seed</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The difference between AutoGen's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cache_seed</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and OpenAI's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seed</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is AutoGen uses an explicit request cache to guarantee the exactly same output is produced for the same input and when cache is hit, no OpenAI API call will be made. OpenAI's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seed</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is a best-effort deterministic sampling with no guarantee of determinism. When using OpenAI's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seed</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with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cache_seed</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set to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None</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even for the same input, an OpenAI API call will be made and there is no guarantee for getting exactly the same output.</a:t>
            </a:r>
            <a:endParaRPr lang="en-US" sz="19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864037" y="1426250"/>
            <a:ext cx="4389120" cy="548521"/>
          </a:xfrm>
          <a:prstGeom prst="rect">
            <a:avLst/>
          </a:prstGeom>
          <a:noFill/>
          <a:ln/>
        </p:spPr>
        <p:txBody>
          <a:bodyPr wrap="none" lIns="0" tIns="0" rIns="0" bIns="0" rtlCol="0" anchor="t"/>
          <a:lstStyle/>
          <a:p>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Error handling</a:t>
            </a:r>
            <a:endParaRPr lang="en-US" sz="3450" dirty="0"/>
          </a:p>
        </p:txBody>
      </p:sp>
      <p:sp>
        <p:nvSpPr>
          <p:cNvPr id="3" name="Text 1"/>
          <p:cNvSpPr/>
          <p:nvPr/>
        </p:nvSpPr>
        <p:spPr>
          <a:xfrm>
            <a:off x="864037" y="2221587"/>
            <a:ext cx="3291840" cy="411480"/>
          </a:xfrm>
          <a:prstGeom prst="rect">
            <a:avLst/>
          </a:prstGeom>
          <a:noFill/>
          <a:ln/>
        </p:spPr>
        <p:txBody>
          <a:bodyPr wrap="none" lIns="0" tIns="0" rIns="0" bIns="0" rtlCol="0" anchor="t"/>
          <a:lstStyle/>
          <a:p>
            <a:pPr algn="l" indent="0" marL="0">
              <a:lnSpc>
                <a:spcPts val="3200"/>
              </a:lnSpc>
              <a:buNone/>
            </a:pPr>
            <a:r>
              <a:rPr lang="en-US" sz="2550" b="1" dirty="0">
                <a:solidFill>
                  <a:srgbClr val="FFE14D"/>
                </a:solidFill>
                <a:latin typeface="Comfortaa Bold" pitchFamily="34" charset="0"/>
                <a:ea typeface="Comfortaa Bold" pitchFamily="34" charset="-122"/>
                <a:cs typeface="Comfortaa Bold" pitchFamily="34" charset="-120"/>
              </a:rPr>
              <a:t>Runtime error</a:t>
            </a:r>
            <a:endParaRPr lang="en-US" sz="2550" dirty="0"/>
          </a:p>
        </p:txBody>
      </p:sp>
      <p:sp>
        <p:nvSpPr>
          <p:cNvPr id="4" name="Text 2"/>
          <p:cNvSpPr/>
          <p:nvPr/>
        </p:nvSpPr>
        <p:spPr>
          <a:xfrm>
            <a:off x="864037" y="3003352"/>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One can pass a list of configurations of different models/endpoints to mitigate the rate limits and other runtime error.</a:t>
            </a:r>
            <a:endParaRPr lang="en-US" sz="1900" dirty="0"/>
          </a:p>
        </p:txBody>
      </p:sp>
      <p:sp>
        <p:nvSpPr>
          <p:cNvPr id="5" name="Text 3"/>
          <p:cNvSpPr/>
          <p:nvPr/>
        </p:nvSpPr>
        <p:spPr>
          <a:xfrm>
            <a:off x="864037" y="4163735"/>
            <a:ext cx="3291840" cy="411480"/>
          </a:xfrm>
          <a:prstGeom prst="rect">
            <a:avLst/>
          </a:prstGeom>
          <a:noFill/>
          <a:ln/>
        </p:spPr>
        <p:txBody>
          <a:bodyPr wrap="none" lIns="0" tIns="0" rIns="0" bIns="0" rtlCol="0" anchor="t"/>
          <a:lstStyle/>
          <a:p>
            <a:pPr algn="l" indent="0" marL="0">
              <a:lnSpc>
                <a:spcPts val="3200"/>
              </a:lnSpc>
              <a:buNone/>
            </a:pPr>
            <a:r>
              <a:rPr lang="en-US" sz="2550" b="1" dirty="0">
                <a:solidFill>
                  <a:srgbClr val="FFE14D"/>
                </a:solidFill>
                <a:latin typeface="Comfortaa Bold" pitchFamily="34" charset="0"/>
                <a:ea typeface="Comfortaa Bold" pitchFamily="34" charset="-122"/>
                <a:cs typeface="Comfortaa Bold" pitchFamily="34" charset="-120"/>
              </a:rPr>
              <a:t>Logic error</a:t>
            </a:r>
            <a:endParaRPr lang="en-US" sz="2550" dirty="0"/>
          </a:p>
        </p:txBody>
      </p:sp>
      <p:sp>
        <p:nvSpPr>
          <p:cNvPr id="6" name="Text 4"/>
          <p:cNvSpPr/>
          <p:nvPr/>
        </p:nvSpPr>
        <p:spPr>
          <a:xfrm>
            <a:off x="864037" y="4945499"/>
            <a:ext cx="12902327" cy="1185148"/>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Another type of error is that the returned response does not satisfy a requirement. For example, if the response is required to be a valid json string, one would like to filter the responses that are not. This can be achieved by providing a list of configurations and a filter function.</a:t>
            </a:r>
            <a:endParaRPr lang="en-US" sz="1900" dirty="0"/>
          </a:p>
        </p:txBody>
      </p:sp>
      <p:sp>
        <p:nvSpPr>
          <p:cNvPr id="7" name="Text 5"/>
          <p:cNvSpPr/>
          <p:nvPr/>
        </p:nvSpPr>
        <p:spPr>
          <a:xfrm>
            <a:off x="864037" y="6408301"/>
            <a:ext cx="12902327" cy="395049"/>
          </a:xfrm>
          <a:prstGeom prst="rect">
            <a:avLst/>
          </a:prstGeom>
          <a:noFill/>
          <a:ln/>
        </p:spPr>
        <p:txBody>
          <a:bodyPr wrap="none" lIns="0" tIns="0" rIns="0" bIns="0" rtlCol="0" anchor="t"/>
          <a:lstStyle/>
          <a:p>
            <a:pPr algn="l" indent="0" marL="0">
              <a:lnSpc>
                <a:spcPts val="3100"/>
              </a:lnSpc>
              <a:buNone/>
            </a:pPr>
            <a:endParaRPr lang="en-US" sz="19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708303" y="719495"/>
            <a:ext cx="9044821" cy="562213"/>
          </a:xfrm>
          <a:prstGeom prst="rect">
            <a:avLst/>
          </a:prstGeom>
          <a:noFill/>
          <a:ln/>
        </p:spPr>
        <p:txBody>
          <a:bodyPr wrap="none" lIns="0" tIns="0" rIns="0" bIns="0" rtlCol="0" anchor="t"/>
          <a:lstStyle/>
          <a:p>
            <a:pPr algn="l" indent="0" marL="0">
              <a:lnSpc>
                <a:spcPts val="4400"/>
              </a:lnSpc>
              <a:buNone/>
            </a:pPr>
            <a:r>
              <a:rPr lang="en-US" sz="3500" b="1" dirty="0">
                <a:solidFill>
                  <a:srgbClr val="FFE14D"/>
                </a:solidFill>
                <a:latin typeface="Comfortaa Bold" pitchFamily="34" charset="0"/>
                <a:ea typeface="Comfortaa Bold" pitchFamily="34" charset="-122"/>
                <a:cs typeface="Comfortaa Bold" pitchFamily="34" charset="-120"/>
              </a:rPr>
              <a:t>Agent Backed by OpenAI Assistant API:</a:t>
            </a:r>
            <a:endParaRPr lang="en-US" sz="3500" dirty="0"/>
          </a:p>
        </p:txBody>
      </p:sp>
      <p:sp>
        <p:nvSpPr>
          <p:cNvPr id="3" name="Text 1"/>
          <p:cNvSpPr/>
          <p:nvPr/>
        </p:nvSpPr>
        <p:spPr>
          <a:xfrm>
            <a:off x="708303" y="1686401"/>
            <a:ext cx="13213794" cy="323850"/>
          </a:xfrm>
          <a:prstGeom prst="rect">
            <a:avLst/>
          </a:prstGeom>
          <a:noFill/>
          <a:ln/>
        </p:spPr>
        <p:txBody>
          <a:bodyPr wrap="none" lIns="0" tIns="0" rIns="0" bIns="0" rtlCol="0" anchor="t"/>
          <a:lstStyle/>
          <a:p>
            <a:pPr algn="l" indent="0" marL="0">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Key Features of the GPTAssistantAgent:</a:t>
            </a:r>
            <a:endParaRPr lang="en-US" sz="1550" dirty="0"/>
          </a:p>
        </p:txBody>
      </p:sp>
      <p:sp>
        <p:nvSpPr>
          <p:cNvPr id="4" name="Text 2"/>
          <p:cNvSpPr/>
          <p:nvPr/>
        </p:nvSpPr>
        <p:spPr>
          <a:xfrm>
            <a:off x="708303" y="2237899"/>
            <a:ext cx="13213794" cy="647700"/>
          </a:xfrm>
          <a:prstGeom prst="rect">
            <a:avLst/>
          </a:prstGeom>
          <a:noFill/>
          <a:ln/>
        </p:spPr>
        <p:txBody>
          <a:bodyPr wrap="square" lIns="0" tIns="0" rIns="0" bIns="0" rtlCol="0" anchor="t"/>
          <a:lstStyle/>
          <a:p>
            <a:pPr algn="l" marL="342900" indent="-342900">
              <a:lnSpc>
                <a:spcPts val="2500"/>
              </a:lnSpc>
              <a:buSzPct val="100000"/>
              <a:buChar char="•"/>
            </a:pPr>
            <a:r>
              <a:rPr lang="en-US" sz="1550" b="1" u="sng" dirty="0">
                <a:solidFill>
                  <a:srgbClr val="D7D4CC"/>
                </a:solidFill>
                <a:latin typeface="Raleway Medium" pitchFamily="34" charset="0"/>
                <a:ea typeface="Raleway Medium" pitchFamily="34" charset="-122"/>
                <a:cs typeface="Raleway Medium" pitchFamily="34" charset="-120"/>
              </a:rPr>
              <a:t>Multi-Tool Mastery</a:t>
            </a:r>
            <a:pPr algn="l" indent="0" marL="0">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 Agents can leverage a combination of OpenAI's built-in tools, like </a:t>
            </a:r>
            <a:pPr algn="l" indent="0" marL="0">
              <a:lnSpc>
                <a:spcPts val="2500"/>
              </a:lnSpc>
              <a:buNone/>
            </a:pPr>
            <a:r>
              <a:rPr lang="en-US" sz="1550" b="1" u="sng" dirty="0">
                <a:solidFill>
                  <a:srgbClr val="FFE14D"/>
                </a:solidFill>
                <a:latin typeface="Raleway Medium" pitchFamily="34" charset="0"/>
                <a:ea typeface="Raleway Medium" pitchFamily="34" charset="-122"/>
                <a:cs typeface="Raleway Medium" pitchFamily="34" charset="-120"/>
                <a:hlinkClick r:id="rId1" invalidUrl="" action="" tgtFrame="" tooltip="" history="1" highlightClick="0" endSnd="0">
                  <a:extLst>
                    <a:ext uri="{A12FA001-AC4F-418D-AE19-62706E023703}">
                      <ahyp:hlinkClr xmlns:ahyp="http://schemas.microsoft.com/office/drawing/2018/hyperlinkcolor" val="tx"/>
                    </a:ext>
                  </a:extLst>
                </a:hlinkClick>
              </a:rPr>
              <a:t>Code Interpreter</a:t>
            </a:r>
            <a:pPr algn="l" indent="0" marL="0">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 and </a:t>
            </a:r>
            <a:pPr algn="l" indent="0" marL="0">
              <a:lnSpc>
                <a:spcPts val="2500"/>
              </a:lnSpc>
              <a:buNone/>
            </a:pPr>
            <a:r>
              <a:rPr lang="en-US" sz="1550" b="1" u="sng" dirty="0">
                <a:solidFill>
                  <a:srgbClr val="FFE14D"/>
                </a:solidFill>
                <a:latin typeface="Raleway Medium" pitchFamily="34" charset="0"/>
                <a:ea typeface="Raleway Medium" pitchFamily="34" charset="-122"/>
                <a:cs typeface="Raleway Medium" pitchFamily="34" charset="-120"/>
                <a:hlinkClick r:id="rId2" invalidUrl="" action="" tgtFrame="" tooltip="" history="1" highlightClick="0" endSnd="0">
                  <a:extLst>
                    <a:ext uri="{A12FA001-AC4F-418D-AE19-62706E023703}">
                      <ahyp:hlinkClr xmlns:ahyp="http://schemas.microsoft.com/office/drawing/2018/hyperlinkcolor" val="tx"/>
                    </a:ext>
                  </a:extLst>
                </a:hlinkClick>
              </a:rPr>
              <a:t>File Search</a:t>
            </a:r>
            <a:pPr algn="l" indent="0" marL="0">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 alongside custom tools you create or integrate via </a:t>
            </a:r>
            <a:pPr algn="l" indent="0" marL="0">
              <a:lnSpc>
                <a:spcPts val="2500"/>
              </a:lnSpc>
              <a:buNone/>
            </a:pPr>
            <a:r>
              <a:rPr lang="en-US" sz="1550" b="1" u="sng" dirty="0">
                <a:solidFill>
                  <a:srgbClr val="FFE14D"/>
                </a:solidFill>
                <a:latin typeface="Raleway Medium" pitchFamily="34" charset="0"/>
                <a:ea typeface="Raleway Medium" pitchFamily="34" charset="-122"/>
                <a:cs typeface="Raleway Medium" pitchFamily="34" charset="-120"/>
                <a:hlinkClick r:id="rId3" invalidUrl="" action="" tgtFrame="" tooltip="" history="1" highlightClick="0" endSnd="0">
                  <a:extLst>
                    <a:ext uri="{A12FA001-AC4F-418D-AE19-62706E023703}">
                      <ahyp:hlinkClr xmlns:ahyp="http://schemas.microsoft.com/office/drawing/2018/hyperlinkcolor" val="tx"/>
                    </a:ext>
                  </a:extLst>
                </a:hlinkClick>
              </a:rPr>
              <a:t>Function Calling</a:t>
            </a:r>
            <a:pPr algn="l" indent="0" marL="0">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a:t>
            </a:r>
            <a:endParaRPr lang="en-US" sz="1550" dirty="0"/>
          </a:p>
        </p:txBody>
      </p:sp>
      <p:sp>
        <p:nvSpPr>
          <p:cNvPr id="5" name="Text 3"/>
          <p:cNvSpPr/>
          <p:nvPr/>
        </p:nvSpPr>
        <p:spPr>
          <a:xfrm>
            <a:off x="708303" y="2956322"/>
            <a:ext cx="13213794" cy="971550"/>
          </a:xfrm>
          <a:prstGeom prst="rect">
            <a:avLst/>
          </a:prstGeom>
          <a:noFill/>
          <a:ln/>
        </p:spPr>
        <p:txBody>
          <a:bodyPr wrap="square" lIns="0" tIns="0" rIns="0" bIns="0" rtlCol="0" anchor="t"/>
          <a:lstStyle/>
          <a:p>
            <a:pPr algn="l" marL="342900" indent="-342900">
              <a:lnSpc>
                <a:spcPts val="2500"/>
              </a:lnSpc>
              <a:buSzPct val="100000"/>
              <a:buChar char="•"/>
            </a:pPr>
            <a:r>
              <a:rPr lang="en-US" sz="1550" b="1" u="sng" dirty="0">
                <a:solidFill>
                  <a:srgbClr val="D7D4CC"/>
                </a:solidFill>
                <a:latin typeface="Raleway Medium" pitchFamily="34" charset="0"/>
                <a:ea typeface="Raleway Medium" pitchFamily="34" charset="-122"/>
                <a:cs typeface="Raleway Medium" pitchFamily="34" charset="-120"/>
              </a:rPr>
              <a:t>Streamlined Conversation Management</a:t>
            </a:r>
            <a:pPr algn="l" indent="0" marL="0">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 Benefit from persistent threads that automatically store message history and adjust based on the model's context length. This simplifies development by allowing you to focus on adding new messages rather than managing conversation flow.</a:t>
            </a:r>
            <a:endParaRPr lang="en-US" sz="1550" dirty="0"/>
          </a:p>
        </p:txBody>
      </p:sp>
      <p:sp>
        <p:nvSpPr>
          <p:cNvPr id="6" name="Text 4"/>
          <p:cNvSpPr/>
          <p:nvPr/>
        </p:nvSpPr>
        <p:spPr>
          <a:xfrm>
            <a:off x="708303" y="3998595"/>
            <a:ext cx="13213794" cy="971550"/>
          </a:xfrm>
          <a:prstGeom prst="rect">
            <a:avLst/>
          </a:prstGeom>
          <a:noFill/>
          <a:ln/>
        </p:spPr>
        <p:txBody>
          <a:bodyPr wrap="square" lIns="0" tIns="0" rIns="0" bIns="0" rtlCol="0" anchor="t"/>
          <a:lstStyle/>
          <a:p>
            <a:pPr algn="l" marL="342900" indent="-342900">
              <a:lnSpc>
                <a:spcPts val="2500"/>
              </a:lnSpc>
              <a:buSzPct val="100000"/>
              <a:buChar char="•"/>
            </a:pPr>
            <a:r>
              <a:rPr lang="en-US" sz="1550" b="1" u="sng" dirty="0">
                <a:solidFill>
                  <a:srgbClr val="D7D4CC"/>
                </a:solidFill>
                <a:latin typeface="Raleway Medium" pitchFamily="34" charset="0"/>
                <a:ea typeface="Raleway Medium" pitchFamily="34" charset="-122"/>
                <a:cs typeface="Raleway Medium" pitchFamily="34" charset="-120"/>
              </a:rPr>
              <a:t>File Access and Integration</a:t>
            </a:r>
            <a:pPr algn="l" indent="0" marL="0">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 Enable agents to access and utilize files in various formats. Files can be incorporated during agent creation or throughout conversations via threads. Additionally, agents can generate files (e.g., images, spreadsheets) and cite referenced files within their responses.</a:t>
            </a:r>
            <a:endParaRPr lang="en-US" sz="1550" dirty="0"/>
          </a:p>
        </p:txBody>
      </p:sp>
      <p:sp>
        <p:nvSpPr>
          <p:cNvPr id="7" name="Text 5"/>
          <p:cNvSpPr/>
          <p:nvPr/>
        </p:nvSpPr>
        <p:spPr>
          <a:xfrm>
            <a:off x="708303" y="5197793"/>
            <a:ext cx="13213794" cy="323850"/>
          </a:xfrm>
          <a:prstGeom prst="rect">
            <a:avLst/>
          </a:prstGeom>
          <a:noFill/>
          <a:ln/>
        </p:spPr>
        <p:txBody>
          <a:bodyPr wrap="none" lIns="0" tIns="0" rIns="0" bIns="0" rtlCol="0" anchor="t"/>
          <a:lstStyle/>
          <a:p>
            <a:pPr algn="l" indent="0" marL="0">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For a practical illustration, here are some examples:</a:t>
            </a:r>
            <a:endParaRPr lang="en-US" sz="1550" dirty="0"/>
          </a:p>
        </p:txBody>
      </p:sp>
      <p:sp>
        <p:nvSpPr>
          <p:cNvPr id="8" name="Text 6"/>
          <p:cNvSpPr/>
          <p:nvPr/>
        </p:nvSpPr>
        <p:spPr>
          <a:xfrm>
            <a:off x="708303" y="5749290"/>
            <a:ext cx="13213794" cy="323850"/>
          </a:xfrm>
          <a:prstGeom prst="rect">
            <a:avLst/>
          </a:prstGeom>
          <a:noFill/>
          <a:ln/>
        </p:spPr>
        <p:txBody>
          <a:bodyPr wrap="none" lIns="0" tIns="0" rIns="0" bIns="0" rtlCol="0" anchor="t"/>
          <a:lstStyle/>
          <a:p>
            <a:pPr algn="l" marL="342900" indent="-342900">
              <a:lnSpc>
                <a:spcPts val="2500"/>
              </a:lnSpc>
              <a:buSzPct val="100000"/>
              <a:buChar char="•"/>
            </a:pPr>
            <a:r>
              <a:rPr lang="en-US" sz="1550" b="1" u="sng" dirty="0">
                <a:solidFill>
                  <a:srgbClr val="FFE14D"/>
                </a:solidFill>
                <a:latin typeface="Raleway Medium" pitchFamily="34" charset="0"/>
                <a:ea typeface="Raleway Medium" pitchFamily="34" charset="-122"/>
                <a:cs typeface="Raleway Medium" pitchFamily="34" charset="-120"/>
                <a:hlinkClick r:id="rId4" invalidUrl="" action="" tgtFrame="" tooltip="" history="1" highlightClick="0" endSnd="0">
                  <a:extLst>
                    <a:ext uri="{A12FA001-AC4F-418D-AE19-62706E023703}">
                      <ahyp:hlinkClr xmlns:ahyp="http://schemas.microsoft.com/office/drawing/2018/hyperlinkcolor" val="tx"/>
                    </a:ext>
                  </a:extLst>
                </a:hlinkClick>
              </a:rPr>
              <a:t>Chat with OpenAI Assistant using function call</a:t>
            </a:r>
            <a:pPr algn="l" indent="0" marL="0">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 demonstrates how to leverage function calling to enable intelligent function selection.</a:t>
            </a:r>
            <a:endParaRPr lang="en-US" sz="1550" dirty="0"/>
          </a:p>
        </p:txBody>
      </p:sp>
      <p:sp>
        <p:nvSpPr>
          <p:cNvPr id="9" name="Text 7"/>
          <p:cNvSpPr/>
          <p:nvPr/>
        </p:nvSpPr>
        <p:spPr>
          <a:xfrm>
            <a:off x="708303" y="6143863"/>
            <a:ext cx="13213794" cy="647700"/>
          </a:xfrm>
          <a:prstGeom prst="rect">
            <a:avLst/>
          </a:prstGeom>
          <a:noFill/>
          <a:ln/>
        </p:spPr>
        <p:txBody>
          <a:bodyPr wrap="square" lIns="0" tIns="0" rIns="0" bIns="0" rtlCol="0" anchor="t"/>
          <a:lstStyle/>
          <a:p>
            <a:pPr algn="l" marL="342900" indent="-342900">
              <a:lnSpc>
                <a:spcPts val="2500"/>
              </a:lnSpc>
              <a:buSzPct val="100000"/>
              <a:buChar char="•"/>
            </a:pPr>
            <a:r>
              <a:rPr lang="en-US" sz="1550" b="1" u="sng" dirty="0">
                <a:solidFill>
                  <a:srgbClr val="FFE14D"/>
                </a:solidFill>
                <a:latin typeface="Raleway Medium" pitchFamily="34" charset="0"/>
                <a:ea typeface="Raleway Medium" pitchFamily="34" charset="-122"/>
                <a:cs typeface="Raleway Medium" pitchFamily="34" charset="-120"/>
                <a:hlinkClick r:id="rId5" invalidUrl="" action="" tgtFrame="" tooltip="" history="1" highlightClick="0" endSnd="0">
                  <a:extLst>
                    <a:ext uri="{A12FA001-AC4F-418D-AE19-62706E023703}">
                      <ahyp:hlinkClr xmlns:ahyp="http://schemas.microsoft.com/office/drawing/2018/hyperlinkcolor" val="tx"/>
                    </a:ext>
                  </a:extLst>
                </a:hlinkClick>
              </a:rPr>
              <a:t>GPTAssistant with Code Interpreter</a:t>
            </a:r>
            <a:pPr algn="l" indent="0" marL="0">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 showcases the integration of the Code Interpreter tool which executes Python code dynamically within applications.</a:t>
            </a:r>
            <a:endParaRPr lang="en-US" sz="1550" dirty="0"/>
          </a:p>
        </p:txBody>
      </p:sp>
      <p:sp>
        <p:nvSpPr>
          <p:cNvPr id="10" name="Text 8"/>
          <p:cNvSpPr/>
          <p:nvPr/>
        </p:nvSpPr>
        <p:spPr>
          <a:xfrm>
            <a:off x="708303" y="6862286"/>
            <a:ext cx="13213794" cy="647700"/>
          </a:xfrm>
          <a:prstGeom prst="rect">
            <a:avLst/>
          </a:prstGeom>
          <a:noFill/>
          <a:ln/>
        </p:spPr>
        <p:txBody>
          <a:bodyPr wrap="square" lIns="0" tIns="0" rIns="0" bIns="0" rtlCol="0" anchor="t"/>
          <a:lstStyle/>
          <a:p>
            <a:pPr algn="l" marL="342900" indent="-342900">
              <a:lnSpc>
                <a:spcPts val="2500"/>
              </a:lnSpc>
              <a:buSzPct val="100000"/>
              <a:buChar char="•"/>
            </a:pPr>
            <a:r>
              <a:rPr lang="en-US" sz="1550" b="1" u="sng" dirty="0">
                <a:solidFill>
                  <a:srgbClr val="FFE14D"/>
                </a:solidFill>
                <a:latin typeface="Raleway Medium" pitchFamily="34" charset="0"/>
                <a:ea typeface="Raleway Medium" pitchFamily="34" charset="-122"/>
                <a:cs typeface="Raleway Medium" pitchFamily="34" charset="-120"/>
                <a:hlinkClick r:id="rId6" invalidUrl="" action="" tgtFrame="" tooltip="" history="1" highlightClick="0" endSnd="0">
                  <a:extLst>
                    <a:ext uri="{A12FA001-AC4F-418D-AE19-62706E023703}">
                      <ahyp:hlinkClr xmlns:ahyp="http://schemas.microsoft.com/office/drawing/2018/hyperlinkcolor" val="tx"/>
                    </a:ext>
                  </a:extLst>
                </a:hlinkClick>
              </a:rPr>
              <a:t>Group Chat with GPTAssistantAgent</a:t>
            </a:r>
            <a:pPr algn="l" indent="0" marL="0">
              <a:lnSpc>
                <a:spcPts val="2500"/>
              </a:lnSpc>
              <a:buNone/>
            </a:pPr>
            <a:r>
              <a:rPr lang="en-US" sz="1550" dirty="0">
                <a:solidFill>
                  <a:srgbClr val="D7D4CC"/>
                </a:solidFill>
                <a:latin typeface="Raleway Medium" pitchFamily="34" charset="0"/>
                <a:ea typeface="Raleway Medium" pitchFamily="34" charset="-122"/>
                <a:cs typeface="Raleway Medium" pitchFamily="34" charset="-120"/>
              </a:rPr>
              <a:t> demonstrates how to use the GPTAssistantAgent in AutoGen's group chat mode, enabling collaborative task performance through automated chat with agents powered by LLMs, tools, or humans.</a:t>
            </a:r>
            <a:endParaRPr lang="en-US" sz="155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64037" y="1632228"/>
            <a:ext cx="12199144" cy="496502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2" name="Text 0"/>
          <p:cNvSpPr/>
          <p:nvPr/>
        </p:nvSpPr>
        <p:spPr>
          <a:xfrm>
            <a:off x="694134" y="545425"/>
            <a:ext cx="4407456" cy="550902"/>
          </a:xfrm>
          <a:prstGeom prst="rect">
            <a:avLst/>
          </a:prstGeom>
          <a:noFill/>
          <a:ln/>
        </p:spPr>
        <p:txBody>
          <a:bodyPr wrap="none" lIns="0" tIns="0" rIns="0" bIns="0" rtlCol="0" anchor="t"/>
          <a:lstStyle/>
          <a:p>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Built in Agents:</a:t>
            </a:r>
            <a:endParaRPr lang="en-US" sz="3450" dirty="0"/>
          </a:p>
        </p:txBody>
      </p:sp>
      <p:pic>
        <p:nvPicPr>
          <p:cNvPr id="3" name="Image 0" descr="preencoded.png">    </p:cNvPr>
          <p:cNvPicPr>
            <a:picLocks noChangeAspect="1"/>
          </p:cNvPicPr>
          <p:nvPr/>
        </p:nvPicPr>
        <p:blipFill>
          <a:blip r:embed="rId1"/>
          <a:stretch>
            <a:fillRect/>
          </a:stretch>
        </p:blipFill>
        <p:spPr>
          <a:xfrm>
            <a:off x="694134" y="1492925"/>
            <a:ext cx="10637996" cy="6250067"/>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80931" y="613529"/>
            <a:ext cx="11810881" cy="7092077"/>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sp>
        <p:nvSpPr>
          <p:cNvPr id="2" name="Text 0"/>
          <p:cNvSpPr/>
          <p:nvPr/>
        </p:nvSpPr>
        <p:spPr>
          <a:xfrm>
            <a:off x="864037" y="1677114"/>
            <a:ext cx="7378660" cy="548521"/>
          </a:xfrm>
          <a:prstGeom prst="rect">
            <a:avLst/>
          </a:prstGeom>
          <a:noFill/>
          <a:ln/>
        </p:spPr>
        <p:txBody>
          <a:bodyPr wrap="none" lIns="0" tIns="0" rIns="0" bIns="0" rtlCol="0" anchor="t"/>
          <a:lstStyle/>
          <a:p>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What are Multi-Agent Chatbots?</a:t>
            </a:r>
            <a:endParaRPr lang="en-US" sz="3450" dirty="0"/>
          </a:p>
        </p:txBody>
      </p:sp>
      <p:sp>
        <p:nvSpPr>
          <p:cNvPr id="3" name="Text 1"/>
          <p:cNvSpPr/>
          <p:nvPr/>
        </p:nvSpPr>
        <p:spPr>
          <a:xfrm>
            <a:off x="864037" y="2719388"/>
            <a:ext cx="12902327" cy="1975247"/>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Multi-agent chatbots are AI systems where several specialized agents work together to complete tasks or manage complex conversations. Each agent focuses on a specific role, such as answering questions, providing recommendations, or analyzing data. This division of expertise allows the chatbot system to respond more accurately and efficiently. By coordinating with multiple agents, the chatbot can deliver more versatile and in-depth responses compared to a single-agent system.</a:t>
            </a:r>
            <a:endParaRPr lang="en-US" sz="1900" dirty="0"/>
          </a:p>
        </p:txBody>
      </p:sp>
      <p:sp>
        <p:nvSpPr>
          <p:cNvPr id="4" name="Text 2"/>
          <p:cNvSpPr/>
          <p:nvPr/>
        </p:nvSpPr>
        <p:spPr>
          <a:xfrm>
            <a:off x="864037" y="4972288"/>
            <a:ext cx="12902327" cy="1580198"/>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Multi-</a:t>
            </a:r>
            <a:pPr algn="l" indent="0" marL="0">
              <a:lnSpc>
                <a:spcPts val="3100"/>
              </a:lnSpc>
              <a:buNone/>
            </a:pPr>
            <a:r>
              <a:rPr lang="en-US" sz="1900" u="sng" dirty="0">
                <a:solidFill>
                  <a:srgbClr val="FFE14D"/>
                </a:solidFill>
                <a:latin typeface="Raleway Medium" pitchFamily="34" charset="0"/>
                <a:ea typeface="Raleway Medium" pitchFamily="34" charset="-122"/>
                <a:cs typeface="Raleway Medium" pitchFamily="34" charset="-120"/>
                <a:hlinkClick r:id="rId1" invalidUrl="" action="" tgtFrame="" tooltip="" history="1" highlightClick="0" endSnd="0">
                  <a:extLst>
                    <a:ext uri="{A12FA001-AC4F-418D-AE19-62706E023703}">
                      <ahyp:hlinkClr xmlns:ahyp="http://schemas.microsoft.com/office/drawing/2018/hyperlinkcolor" val="tx"/>
                    </a:ext>
                  </a:extLst>
                </a:hlinkClick>
              </a:rPr>
              <a:t>agent chatbots</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are ideal for complex environments like customer service, e-commerce, and education. Each agent can take on a different function, such as handling returns, making product suggestions, or assisting with learning materials. When done right, multi-agent chatbots provide a smoother, faster, and more tailored user experience.</a:t>
            </a:r>
            <a:endParaRPr lang="en-US" sz="19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sp>
        <p:nvSpPr>
          <p:cNvPr id="2" name="Text 0"/>
          <p:cNvSpPr/>
          <p:nvPr/>
        </p:nvSpPr>
        <p:spPr>
          <a:xfrm>
            <a:off x="864037" y="1590794"/>
            <a:ext cx="10209371" cy="548521"/>
          </a:xfrm>
          <a:prstGeom prst="rect">
            <a:avLst/>
          </a:prstGeom>
          <a:noFill/>
          <a:ln/>
        </p:spPr>
        <p:txBody>
          <a:bodyPr wrap="none" lIns="0" tIns="0" rIns="0" bIns="0" rtlCol="0" anchor="t"/>
          <a:lstStyle/>
          <a:p>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What are Conversation Patterns in Autogen?</a:t>
            </a:r>
            <a:endParaRPr lang="en-US" sz="3450" dirty="0"/>
          </a:p>
        </p:txBody>
      </p:sp>
      <p:sp>
        <p:nvSpPr>
          <p:cNvPr id="3" name="Text 1"/>
          <p:cNvSpPr/>
          <p:nvPr/>
        </p:nvSpPr>
        <p:spPr>
          <a:xfrm>
            <a:off x="864037" y="2633067"/>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To coordinate multi-agent conversations, AutoGen has the following conversation patterns that involve more than two agents.</a:t>
            </a:r>
            <a:endParaRPr lang="en-US" sz="1900" dirty="0"/>
          </a:p>
        </p:txBody>
      </p:sp>
      <p:sp>
        <p:nvSpPr>
          <p:cNvPr id="4" name="Text 2"/>
          <p:cNvSpPr/>
          <p:nvPr/>
        </p:nvSpPr>
        <p:spPr>
          <a:xfrm>
            <a:off x="864037" y="3700820"/>
            <a:ext cx="12902327" cy="790099"/>
          </a:xfrm>
          <a:prstGeom prst="rect">
            <a:avLst/>
          </a:prstGeom>
          <a:noFill/>
          <a:ln/>
        </p:spPr>
        <p:txBody>
          <a:bodyPr wrap="square" lIns="0" tIns="0" rIns="0" bIns="0" rtlCol="0" anchor="t"/>
          <a:lstStyle/>
          <a:p>
            <a:pPr algn="l" marL="342900" indent="-342900">
              <a:lnSpc>
                <a:spcPts val="3100"/>
              </a:lnSpc>
              <a:buSzPct val="100000"/>
              <a:buFont typeface="+mj-lt"/>
              <a:buAutoNum type="arabicPeriod" startAt="1"/>
            </a:pPr>
            <a:r>
              <a:rPr lang="en-US" sz="1900" b="1" dirty="0">
                <a:solidFill>
                  <a:srgbClr val="D7D4CC"/>
                </a:solidFill>
                <a:latin typeface="Raleway Medium" pitchFamily="34" charset="0"/>
                <a:ea typeface="Raleway Medium" pitchFamily="34" charset="-122"/>
                <a:cs typeface="Raleway Medium" pitchFamily="34" charset="-120"/>
              </a:rPr>
              <a:t>Sequential Chat: </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This involves a series of conversations between two agents, each linked to the next. A carryover mechanism brings a summary of the prior chat into the context of the following one.</a:t>
            </a:r>
            <a:endParaRPr lang="en-US" sz="1900" dirty="0"/>
          </a:p>
        </p:txBody>
      </p:sp>
      <p:sp>
        <p:nvSpPr>
          <p:cNvPr id="5" name="Text 3"/>
          <p:cNvSpPr/>
          <p:nvPr/>
        </p:nvSpPr>
        <p:spPr>
          <a:xfrm>
            <a:off x="864037" y="4577239"/>
            <a:ext cx="12902327" cy="1185148"/>
          </a:xfrm>
          <a:prstGeom prst="rect">
            <a:avLst/>
          </a:prstGeom>
          <a:noFill/>
          <a:ln/>
        </p:spPr>
        <p:txBody>
          <a:bodyPr wrap="square" lIns="0" tIns="0" rIns="0" bIns="0" rtlCol="0" anchor="t"/>
          <a:lstStyle/>
          <a:p>
            <a:pPr algn="l" marL="342900" indent="-342900">
              <a:lnSpc>
                <a:spcPts val="3100"/>
              </a:lnSpc>
              <a:buSzPct val="100000"/>
              <a:buFont typeface="+mj-lt"/>
              <a:buAutoNum type="arabicPeriod" startAt="2"/>
            </a:pPr>
            <a:r>
              <a:rPr lang="en-US" sz="1900" b="1" dirty="0">
                <a:solidFill>
                  <a:srgbClr val="D7D4CC"/>
                </a:solidFill>
                <a:latin typeface="Raleway Medium" pitchFamily="34" charset="0"/>
                <a:ea typeface="Raleway Medium" pitchFamily="34" charset="-122"/>
                <a:cs typeface="Raleway Medium" pitchFamily="34" charset="-120"/>
              </a:rPr>
              <a:t>Group Chat:</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This is a single conversation that includes more than two agents. A key consideration is deciding which agent should respond next, and AutoGen offers multiple ways to organize agent interactions to fit various scenarios.</a:t>
            </a:r>
            <a:endParaRPr lang="en-US" sz="1900" dirty="0"/>
          </a:p>
        </p:txBody>
      </p:sp>
      <p:sp>
        <p:nvSpPr>
          <p:cNvPr id="6" name="Text 4"/>
          <p:cNvSpPr/>
          <p:nvPr/>
        </p:nvSpPr>
        <p:spPr>
          <a:xfrm>
            <a:off x="864037" y="5848707"/>
            <a:ext cx="12902327" cy="790099"/>
          </a:xfrm>
          <a:prstGeom prst="rect">
            <a:avLst/>
          </a:prstGeom>
          <a:noFill/>
          <a:ln/>
        </p:spPr>
        <p:txBody>
          <a:bodyPr wrap="square" lIns="0" tIns="0" rIns="0" bIns="0" rtlCol="0" anchor="t"/>
          <a:lstStyle/>
          <a:p>
            <a:pPr algn="l" marL="342900" indent="-342900">
              <a:lnSpc>
                <a:spcPts val="3100"/>
              </a:lnSpc>
              <a:buSzPct val="100000"/>
              <a:buFont typeface="+mj-lt"/>
              <a:buAutoNum type="arabicPeriod" startAt="3"/>
            </a:pPr>
            <a:r>
              <a:rPr lang="en-US" sz="1900" b="1" dirty="0">
                <a:solidFill>
                  <a:srgbClr val="D7D4CC"/>
                </a:solidFill>
                <a:latin typeface="Raleway Medium" pitchFamily="34" charset="0"/>
                <a:ea typeface="Raleway Medium" pitchFamily="34" charset="-122"/>
                <a:cs typeface="Raleway Medium" pitchFamily="34" charset="-120"/>
              </a:rPr>
              <a:t>Nested Chat: </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Nested chat involves packaging a workflow into a single agent, allowing it to be reused within a larger workflow.</a:t>
            </a:r>
            <a:endParaRPr lang="en-US" sz="19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spTree>
      <p:nvGrpSpPr>
        <p:cNvPr id="1" name=""/>
        <p:cNvGrpSpPr/>
        <p:nvPr/>
      </p:nvGrpSpPr>
      <p:grpSpPr>
        <a:xfrm>
          <a:off x="0" y="0"/>
          <a:ext cx="0" cy="0"/>
          <a:chOff x="0" y="0"/>
          <a:chExt cx="0" cy="0"/>
        </a:xfrm>
      </p:grpSpPr>
      <p:sp>
        <p:nvSpPr>
          <p:cNvPr id="2" name="Text 0"/>
          <p:cNvSpPr/>
          <p:nvPr/>
        </p:nvSpPr>
        <p:spPr>
          <a:xfrm>
            <a:off x="689372" y="541615"/>
            <a:ext cx="4613315" cy="437674"/>
          </a:xfrm>
          <a:prstGeom prst="rect">
            <a:avLst/>
          </a:prstGeom>
          <a:noFill/>
          <a:ln/>
        </p:spPr>
        <p:txBody>
          <a:bodyPr wrap="none" lIns="0" tIns="0" rIns="0" bIns="0" rtlCol="0" anchor="t"/>
          <a:lstStyle/>
          <a:p>
            <a:pPr algn="l" indent="0" marL="0">
              <a:lnSpc>
                <a:spcPts val="3400"/>
              </a:lnSpc>
              <a:buNone/>
            </a:pPr>
            <a:r>
              <a:rPr lang="en-US" sz="2750" b="1" dirty="0">
                <a:solidFill>
                  <a:srgbClr val="FFE14D"/>
                </a:solidFill>
                <a:latin typeface="Comfortaa Bold" pitchFamily="34" charset="0"/>
                <a:ea typeface="Comfortaa Bold" pitchFamily="34" charset="-122"/>
                <a:cs typeface="Comfortaa Bold" pitchFamily="34" charset="-120"/>
              </a:rPr>
              <a:t>What is Sequential Chat?</a:t>
            </a:r>
            <a:endParaRPr lang="en-US" sz="2750" dirty="0"/>
          </a:p>
        </p:txBody>
      </p:sp>
      <p:sp>
        <p:nvSpPr>
          <p:cNvPr id="3" name="Text 1"/>
          <p:cNvSpPr/>
          <p:nvPr/>
        </p:nvSpPr>
        <p:spPr>
          <a:xfrm>
            <a:off x="689372" y="1373267"/>
            <a:ext cx="13251656" cy="630555"/>
          </a:xfrm>
          <a:prstGeom prst="rect">
            <a:avLst/>
          </a:prstGeom>
          <a:noFill/>
          <a:ln/>
        </p:spPr>
        <p:txBody>
          <a:bodyPr wrap="square" lIns="0" tIns="0" rIns="0" bIns="0" rtlCol="0" anchor="t"/>
          <a:lstStyle/>
          <a:p>
            <a:pPr algn="l" indent="0" marL="0">
              <a:lnSpc>
                <a:spcPts val="2450"/>
              </a:lnSpc>
              <a:buNone/>
            </a:pPr>
            <a:r>
              <a:rPr lang="en-US" sz="1550" dirty="0">
                <a:solidFill>
                  <a:srgbClr val="D7D4CC"/>
                </a:solidFill>
                <a:latin typeface="Raleway Medium" pitchFamily="34" charset="0"/>
                <a:ea typeface="Raleway Medium" pitchFamily="34" charset="-122"/>
                <a:cs typeface="Raleway Medium" pitchFamily="34" charset="-120"/>
              </a:rPr>
              <a:t>In a sequential conversation pattern, an agent starts a two-agent chat, and then the chat summary is carried forward to the next two-agent chat. In this way, the conversation follows a sequence of two-agent chats.</a:t>
            </a:r>
            <a:endParaRPr lang="en-US" sz="1550" dirty="0"/>
          </a:p>
        </p:txBody>
      </p:sp>
      <p:pic>
        <p:nvPicPr>
          <p:cNvPr id="4" name="Image 0" descr="preencoded.png">    </p:cNvPr>
          <p:cNvPicPr>
            <a:picLocks noChangeAspect="1"/>
          </p:cNvPicPr>
          <p:nvPr/>
        </p:nvPicPr>
        <p:blipFill>
          <a:blip r:embed="rId1"/>
          <a:stretch>
            <a:fillRect/>
          </a:stretch>
        </p:blipFill>
        <p:spPr>
          <a:xfrm>
            <a:off x="689372" y="2225397"/>
            <a:ext cx="10573583" cy="551723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46152" y="561023"/>
            <a:ext cx="4102894" cy="512802"/>
          </a:xfrm>
          <a:prstGeom prst="rect">
            <a:avLst/>
          </a:prstGeom>
          <a:noFill/>
          <a:ln/>
        </p:spPr>
        <p:txBody>
          <a:bodyPr wrap="none" lIns="0" tIns="0" rIns="0" bIns="0" rtlCol="0" anchor="t"/>
          <a:lstStyle/>
          <a:p>
            <a:pPr algn="l" indent="0" marL="0">
              <a:lnSpc>
                <a:spcPts val="4000"/>
              </a:lnSpc>
              <a:buNone/>
            </a:pPr>
            <a:r>
              <a:rPr lang="en-US" sz="3200" b="1" dirty="0">
                <a:solidFill>
                  <a:srgbClr val="FFE14D"/>
                </a:solidFill>
                <a:latin typeface="Comfortaa Bold" pitchFamily="34" charset="0"/>
                <a:ea typeface="Comfortaa Bold" pitchFamily="34" charset="-122"/>
                <a:cs typeface="Comfortaa Bold" pitchFamily="34" charset="-120"/>
              </a:rPr>
              <a:t>Features:</a:t>
            </a:r>
            <a:endParaRPr lang="en-US" sz="3200" dirty="0"/>
          </a:p>
        </p:txBody>
      </p:sp>
      <p:sp>
        <p:nvSpPr>
          <p:cNvPr id="3" name="Text 1"/>
          <p:cNvSpPr/>
          <p:nvPr/>
        </p:nvSpPr>
        <p:spPr>
          <a:xfrm>
            <a:off x="646152" y="1443038"/>
            <a:ext cx="13338096" cy="590788"/>
          </a:xfrm>
          <a:prstGeom prst="rect">
            <a:avLst/>
          </a:prstGeom>
          <a:noFill/>
          <a:ln/>
        </p:spPr>
        <p:txBody>
          <a:bodyPr wrap="square" lIns="0" tIns="0" rIns="0" bIns="0" rtlCol="0" anchor="t"/>
          <a:lstStyle/>
          <a:p>
            <a:pPr algn="l" marL="342900" indent="-342900">
              <a:lnSpc>
                <a:spcPts val="2300"/>
              </a:lnSpc>
              <a:buSzPct val="100000"/>
              <a:buChar char="•"/>
            </a:pPr>
            <a:r>
              <a:rPr lang="en-US" sz="1450" dirty="0">
                <a:solidFill>
                  <a:srgbClr val="D7D4CC"/>
                </a:solidFill>
                <a:latin typeface="Raleway Medium" pitchFamily="34" charset="0"/>
                <a:ea typeface="Raleway Medium" pitchFamily="34" charset="-122"/>
                <a:cs typeface="Raleway Medium" pitchFamily="34" charset="-120"/>
              </a:rPr>
              <a:t>It offers features such as agents that can converse with other agents, LLM and tool use support, autonomous and human-in-the-loop workflows, and multi-agent conversation patterns.</a:t>
            </a:r>
            <a:endParaRPr lang="en-US" sz="1450" dirty="0"/>
          </a:p>
        </p:txBody>
      </p:sp>
      <p:sp>
        <p:nvSpPr>
          <p:cNvPr id="4" name="Text 2"/>
          <p:cNvSpPr/>
          <p:nvPr/>
        </p:nvSpPr>
        <p:spPr>
          <a:xfrm>
            <a:off x="646152" y="2098358"/>
            <a:ext cx="13338096" cy="590788"/>
          </a:xfrm>
          <a:prstGeom prst="rect">
            <a:avLst/>
          </a:prstGeom>
          <a:noFill/>
          <a:ln/>
        </p:spPr>
        <p:txBody>
          <a:bodyPr wrap="square" lIns="0" tIns="0" rIns="0" bIns="0" rtlCol="0" anchor="t"/>
          <a:lstStyle/>
          <a:p>
            <a:pPr algn="l" marL="342900" indent="-342900">
              <a:lnSpc>
                <a:spcPts val="2300"/>
              </a:lnSpc>
              <a:buSzPct val="100000"/>
              <a:buChar char="•"/>
            </a:pPr>
            <a:r>
              <a:rPr lang="en-US" sz="1450" dirty="0">
                <a:solidFill>
                  <a:srgbClr val="D7D4CC"/>
                </a:solidFill>
                <a:latin typeface="Raleway Medium" pitchFamily="34" charset="0"/>
                <a:ea typeface="Raleway Medium" pitchFamily="34" charset="-122"/>
                <a:cs typeface="Raleway Medium" pitchFamily="34" charset="-120"/>
              </a:rPr>
              <a:t>AutoGen enables building next-gen LLM applications based on </a:t>
            </a:r>
            <a:pPr algn="l" indent="0" marL="0">
              <a:lnSpc>
                <a:spcPts val="2300"/>
              </a:lnSpc>
              <a:buNone/>
            </a:pPr>
            <a:r>
              <a:rPr lang="en-US" sz="1450" b="1" u="sng" dirty="0">
                <a:solidFill>
                  <a:srgbClr val="FFE14D"/>
                </a:solidFill>
                <a:latin typeface="Raleway Medium" pitchFamily="34" charset="0"/>
                <a:ea typeface="Raleway Medium" pitchFamily="34" charset="-122"/>
                <a:cs typeface="Raleway Medium" pitchFamily="34" charset="-120"/>
                <a:hlinkClick r:id="rId1" invalidUrl="" action="" tgtFrame="" tooltip="" history="1" highlightClick="0" endSnd="0">
                  <a:extLst>
                    <a:ext uri="{A12FA001-AC4F-418D-AE19-62706E023703}">
                      <ahyp:hlinkClr xmlns:ahyp="http://schemas.microsoft.com/office/drawing/2018/hyperlinkcolor" val="tx"/>
                    </a:ext>
                  </a:extLst>
                </a:hlinkClick>
              </a:rPr>
              <a:t>multi-agent conversations</a:t>
            </a:r>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 with minimal effort. It simplifies the orchestration, automation, and optimization of a complex LLM workflow. It maximizes the performance of LLM models and overcomes their weaknesses.</a:t>
            </a:r>
            <a:endParaRPr lang="en-US" sz="1450" dirty="0"/>
          </a:p>
        </p:txBody>
      </p:sp>
      <p:sp>
        <p:nvSpPr>
          <p:cNvPr id="5" name="Text 3"/>
          <p:cNvSpPr/>
          <p:nvPr/>
        </p:nvSpPr>
        <p:spPr>
          <a:xfrm>
            <a:off x="646152" y="2753678"/>
            <a:ext cx="13338096" cy="590788"/>
          </a:xfrm>
          <a:prstGeom prst="rect">
            <a:avLst/>
          </a:prstGeom>
          <a:noFill/>
          <a:ln/>
        </p:spPr>
        <p:txBody>
          <a:bodyPr wrap="square" lIns="0" tIns="0" rIns="0" bIns="0" rtlCol="0" anchor="t"/>
          <a:lstStyle/>
          <a:p>
            <a:pPr algn="l" marL="342900" indent="-342900">
              <a:lnSpc>
                <a:spcPts val="2300"/>
              </a:lnSpc>
              <a:buSzPct val="100000"/>
              <a:buChar char="•"/>
            </a:pPr>
            <a:r>
              <a:rPr lang="en-US" sz="1450" dirty="0">
                <a:solidFill>
                  <a:srgbClr val="D7D4CC"/>
                </a:solidFill>
                <a:latin typeface="Raleway Medium" pitchFamily="34" charset="0"/>
                <a:ea typeface="Raleway Medium" pitchFamily="34" charset="-122"/>
                <a:cs typeface="Raleway Medium" pitchFamily="34" charset="-120"/>
              </a:rPr>
              <a:t>It supports </a:t>
            </a:r>
            <a:pPr algn="l" indent="0" marL="0">
              <a:lnSpc>
                <a:spcPts val="2300"/>
              </a:lnSpc>
              <a:buNone/>
            </a:pPr>
            <a:r>
              <a:rPr lang="en-US" sz="1450" b="1" u="sng" dirty="0">
                <a:solidFill>
                  <a:srgbClr val="FFE14D"/>
                </a:solidFill>
                <a:latin typeface="Raleway Medium" pitchFamily="34" charset="0"/>
                <a:ea typeface="Raleway Medium" pitchFamily="34" charset="-122"/>
                <a:cs typeface="Raleway Medium" pitchFamily="34" charset="-120"/>
                <a:hlinkClick r:id="rId2" invalidUrl="" action="" tgtFrame="" tooltip="" history="1" highlightClick="0" endSnd="0">
                  <a:extLst>
                    <a:ext uri="{A12FA001-AC4F-418D-AE19-62706E023703}">
                      <ahyp:hlinkClr xmlns:ahyp="http://schemas.microsoft.com/office/drawing/2018/hyperlinkcolor" val="tx"/>
                    </a:ext>
                  </a:extLst>
                </a:hlinkClick>
              </a:rPr>
              <a:t>diverse conversation patterns</a:t>
            </a:r>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 for complex workflows. With customizable and conversable agents, developers can use AutoGen to build a wide range of conversation patterns concerning conversation autonomy, the number of agents, and agent conversation topology.</a:t>
            </a:r>
            <a:endParaRPr lang="en-US" sz="1450" dirty="0"/>
          </a:p>
        </p:txBody>
      </p:sp>
      <p:sp>
        <p:nvSpPr>
          <p:cNvPr id="6" name="Text 4"/>
          <p:cNvSpPr/>
          <p:nvPr/>
        </p:nvSpPr>
        <p:spPr>
          <a:xfrm>
            <a:off x="646152" y="3408998"/>
            <a:ext cx="13338096" cy="590788"/>
          </a:xfrm>
          <a:prstGeom prst="rect">
            <a:avLst/>
          </a:prstGeom>
          <a:noFill/>
          <a:ln/>
        </p:spPr>
        <p:txBody>
          <a:bodyPr wrap="square" lIns="0" tIns="0" rIns="0" bIns="0" rtlCol="0" anchor="t"/>
          <a:lstStyle/>
          <a:p>
            <a:pPr algn="l" marL="342900" indent="-342900">
              <a:lnSpc>
                <a:spcPts val="2300"/>
              </a:lnSpc>
              <a:buSzPct val="100000"/>
              <a:buChar char="•"/>
            </a:pPr>
            <a:r>
              <a:rPr lang="en-US" sz="1450" dirty="0">
                <a:solidFill>
                  <a:srgbClr val="D7D4CC"/>
                </a:solidFill>
                <a:latin typeface="Raleway Medium" pitchFamily="34" charset="0"/>
                <a:ea typeface="Raleway Medium" pitchFamily="34" charset="-122"/>
                <a:cs typeface="Raleway Medium" pitchFamily="34" charset="-120"/>
              </a:rPr>
              <a:t>It provides a collection of working systems with different complexities. These systems span a </a:t>
            </a:r>
            <a:pPr algn="l" indent="0" marL="0">
              <a:lnSpc>
                <a:spcPts val="2300"/>
              </a:lnSpc>
              <a:buNone/>
            </a:pPr>
            <a:r>
              <a:rPr lang="en-US" sz="1450" b="1" u="sng" dirty="0">
                <a:solidFill>
                  <a:srgbClr val="FFE14D"/>
                </a:solidFill>
                <a:latin typeface="Raleway Medium" pitchFamily="34" charset="0"/>
                <a:ea typeface="Raleway Medium" pitchFamily="34" charset="-122"/>
                <a:cs typeface="Raleway Medium" pitchFamily="34" charset="-120"/>
                <a:hlinkClick r:id="rId3" invalidUrl="" action="" tgtFrame="" tooltip="" history="1" highlightClick="0" endSnd="0">
                  <a:extLst>
                    <a:ext uri="{A12FA001-AC4F-418D-AE19-62706E023703}">
                      <ahyp:hlinkClr xmlns:ahyp="http://schemas.microsoft.com/office/drawing/2018/hyperlinkcolor" val="tx"/>
                    </a:ext>
                  </a:extLst>
                </a:hlinkClick>
              </a:rPr>
              <a:t>wide range of applications</a:t>
            </a:r>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 from various domains and complexities. This demonstrates how AutoGen can easily support diverse conversation patterns.</a:t>
            </a:r>
            <a:endParaRPr lang="en-US" sz="1450" dirty="0"/>
          </a:p>
        </p:txBody>
      </p:sp>
      <p:sp>
        <p:nvSpPr>
          <p:cNvPr id="7" name="Text 5"/>
          <p:cNvSpPr/>
          <p:nvPr/>
        </p:nvSpPr>
        <p:spPr>
          <a:xfrm>
            <a:off x="646152" y="4064318"/>
            <a:ext cx="13338096" cy="295394"/>
          </a:xfrm>
          <a:prstGeom prst="rect">
            <a:avLst/>
          </a:prstGeom>
          <a:noFill/>
          <a:ln/>
        </p:spPr>
        <p:txBody>
          <a:bodyPr wrap="none" lIns="0" tIns="0" rIns="0" bIns="0" rtlCol="0" anchor="t"/>
          <a:lstStyle/>
          <a:p>
            <a:pPr algn="l" marL="342900" indent="-342900">
              <a:lnSpc>
                <a:spcPts val="2300"/>
              </a:lnSpc>
              <a:buSzPct val="100000"/>
              <a:buChar char="•"/>
            </a:pPr>
            <a:r>
              <a:rPr lang="en-US" sz="1450" b="1" dirty="0">
                <a:solidFill>
                  <a:srgbClr val="D7D4CC"/>
                </a:solidFill>
                <a:latin typeface="Raleway Medium" pitchFamily="34" charset="0"/>
                <a:ea typeface="Raleway Medium" pitchFamily="34" charset="-122"/>
                <a:cs typeface="Raleway Medium" pitchFamily="34" charset="-120"/>
              </a:rPr>
              <a:t>LLMs have limitations, such as:</a:t>
            </a:r>
            <a:endParaRPr lang="en-US" sz="1450" dirty="0"/>
          </a:p>
        </p:txBody>
      </p:sp>
      <p:sp>
        <p:nvSpPr>
          <p:cNvPr id="8" name="Text 6"/>
          <p:cNvSpPr/>
          <p:nvPr/>
        </p:nvSpPr>
        <p:spPr>
          <a:xfrm>
            <a:off x="646152" y="4424243"/>
            <a:ext cx="13338096" cy="295394"/>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D7D4CC"/>
                </a:solidFill>
                <a:latin typeface="Raleway Medium" pitchFamily="34" charset="0"/>
                <a:ea typeface="Raleway Medium" pitchFamily="34" charset="-122"/>
                <a:cs typeface="Raleway Medium" pitchFamily="34" charset="-120"/>
              </a:rPr>
              <a:t>Struggles with long-term memory.</a:t>
            </a:r>
            <a:endParaRPr lang="en-US" sz="1450" dirty="0"/>
          </a:p>
        </p:txBody>
      </p:sp>
      <p:sp>
        <p:nvSpPr>
          <p:cNvPr id="9" name="Text 7"/>
          <p:cNvSpPr/>
          <p:nvPr/>
        </p:nvSpPr>
        <p:spPr>
          <a:xfrm>
            <a:off x="646152" y="4784169"/>
            <a:ext cx="13338096" cy="295394"/>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D7D4CC"/>
                </a:solidFill>
                <a:latin typeface="Raleway Medium" pitchFamily="34" charset="0"/>
                <a:ea typeface="Raleway Medium" pitchFamily="34" charset="-122"/>
                <a:cs typeface="Raleway Medium" pitchFamily="34" charset="-120"/>
              </a:rPr>
              <a:t>Inefficiency in multi-step reasoning or decomposition of complex tasks.</a:t>
            </a:r>
            <a:endParaRPr lang="en-US" sz="1450" dirty="0"/>
          </a:p>
        </p:txBody>
      </p:sp>
      <p:sp>
        <p:nvSpPr>
          <p:cNvPr id="10" name="Text 8"/>
          <p:cNvSpPr/>
          <p:nvPr/>
        </p:nvSpPr>
        <p:spPr>
          <a:xfrm>
            <a:off x="646152" y="5144095"/>
            <a:ext cx="13338096" cy="295394"/>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D7D4CC"/>
                </a:solidFill>
                <a:latin typeface="Raleway Medium" pitchFamily="34" charset="0"/>
                <a:ea typeface="Raleway Medium" pitchFamily="34" charset="-122"/>
                <a:cs typeface="Raleway Medium" pitchFamily="34" charset="-120"/>
              </a:rPr>
              <a:t>Difficulty in generating self-correcting responses.</a:t>
            </a:r>
            <a:endParaRPr lang="en-US" sz="1450" dirty="0"/>
          </a:p>
        </p:txBody>
      </p:sp>
      <p:sp>
        <p:nvSpPr>
          <p:cNvPr id="11" name="Text 9"/>
          <p:cNvSpPr/>
          <p:nvPr/>
        </p:nvSpPr>
        <p:spPr>
          <a:xfrm>
            <a:off x="646152" y="5647134"/>
            <a:ext cx="13338096" cy="295394"/>
          </a:xfrm>
          <a:prstGeom prst="rect">
            <a:avLst/>
          </a:prstGeom>
          <a:noFill/>
          <a:ln/>
        </p:spPr>
        <p:txBody>
          <a:bodyPr wrap="none" lIns="0" tIns="0" rIns="0" bIns="0" rtlCol="0" anchor="t"/>
          <a:lstStyle/>
          <a:p>
            <a:pPr algn="l" indent="0" marL="0">
              <a:lnSpc>
                <a:spcPts val="2300"/>
              </a:lnSpc>
              <a:buNone/>
            </a:pPr>
            <a:r>
              <a:rPr lang="en-US" sz="1450" b="1" dirty="0">
                <a:solidFill>
                  <a:srgbClr val="D7D4CC"/>
                </a:solidFill>
                <a:latin typeface="Raleway Medium" pitchFamily="34" charset="0"/>
                <a:ea typeface="Raleway Medium" pitchFamily="34" charset="-122"/>
                <a:cs typeface="Raleway Medium" pitchFamily="34" charset="-120"/>
              </a:rPr>
              <a:t>AutoGen agents are specialized to address these:</a:t>
            </a:r>
            <a:endParaRPr lang="en-US" sz="1450" dirty="0"/>
          </a:p>
        </p:txBody>
      </p:sp>
      <p:sp>
        <p:nvSpPr>
          <p:cNvPr id="12" name="Text 10"/>
          <p:cNvSpPr/>
          <p:nvPr/>
        </p:nvSpPr>
        <p:spPr>
          <a:xfrm>
            <a:off x="646152" y="6150173"/>
            <a:ext cx="13338096" cy="295394"/>
          </a:xfrm>
          <a:prstGeom prst="rect">
            <a:avLst/>
          </a:prstGeom>
          <a:noFill/>
          <a:ln/>
        </p:spPr>
        <p:txBody>
          <a:bodyPr wrap="none" lIns="0" tIns="0" rIns="0" bIns="0" rtlCol="0" anchor="t"/>
          <a:lstStyle/>
          <a:p>
            <a:pPr algn="l" marL="342900" indent="-342900">
              <a:lnSpc>
                <a:spcPts val="2300"/>
              </a:lnSpc>
              <a:buSzPct val="100000"/>
              <a:buChar char="•"/>
            </a:pPr>
            <a:r>
              <a:rPr lang="en-US" sz="1450" b="1" dirty="0">
                <a:solidFill>
                  <a:srgbClr val="D7D4CC"/>
                </a:solidFill>
                <a:latin typeface="Raleway Medium" pitchFamily="34" charset="0"/>
                <a:ea typeface="Raleway Medium" pitchFamily="34" charset="-122"/>
                <a:cs typeface="Raleway Medium" pitchFamily="34" charset="-120"/>
              </a:rPr>
              <a:t>Task Decomposition</a:t>
            </a:r>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 A planning agent can break down a complex task into simpler sub-tasks for others to handle.</a:t>
            </a:r>
            <a:endParaRPr lang="en-US" sz="1450" dirty="0"/>
          </a:p>
        </p:txBody>
      </p:sp>
      <p:sp>
        <p:nvSpPr>
          <p:cNvPr id="13" name="Text 11"/>
          <p:cNvSpPr/>
          <p:nvPr/>
        </p:nvSpPr>
        <p:spPr>
          <a:xfrm>
            <a:off x="646152" y="6510099"/>
            <a:ext cx="13338096" cy="295394"/>
          </a:xfrm>
          <a:prstGeom prst="rect">
            <a:avLst/>
          </a:prstGeom>
          <a:noFill/>
          <a:ln/>
        </p:spPr>
        <p:txBody>
          <a:bodyPr wrap="none" lIns="0" tIns="0" rIns="0" bIns="0" rtlCol="0" anchor="t"/>
          <a:lstStyle/>
          <a:p>
            <a:pPr algn="l" marL="342900" indent="-342900">
              <a:lnSpc>
                <a:spcPts val="2300"/>
              </a:lnSpc>
              <a:buSzPct val="100000"/>
              <a:buChar char="•"/>
            </a:pPr>
            <a:r>
              <a:rPr lang="en-US" sz="1450" b="1" dirty="0">
                <a:solidFill>
                  <a:srgbClr val="D7D4CC"/>
                </a:solidFill>
                <a:latin typeface="Raleway Medium" pitchFamily="34" charset="0"/>
                <a:ea typeface="Raleway Medium" pitchFamily="34" charset="-122"/>
                <a:cs typeface="Raleway Medium" pitchFamily="34" charset="-120"/>
              </a:rPr>
              <a:t>Verification and Debugging</a:t>
            </a:r>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 A critic or reviewer agent evaluates outputs, identifies errors, and suggests fixes to ensure correctness.</a:t>
            </a:r>
            <a:endParaRPr lang="en-US" sz="1450" dirty="0"/>
          </a:p>
        </p:txBody>
      </p:sp>
      <p:sp>
        <p:nvSpPr>
          <p:cNvPr id="14" name="Text 12"/>
          <p:cNvSpPr/>
          <p:nvPr/>
        </p:nvSpPr>
        <p:spPr>
          <a:xfrm>
            <a:off x="646152" y="6870025"/>
            <a:ext cx="13338096" cy="295394"/>
          </a:xfrm>
          <a:prstGeom prst="rect">
            <a:avLst/>
          </a:prstGeom>
          <a:noFill/>
          <a:ln/>
        </p:spPr>
        <p:txBody>
          <a:bodyPr wrap="none" lIns="0" tIns="0" rIns="0" bIns="0" rtlCol="0" anchor="t"/>
          <a:lstStyle/>
          <a:p>
            <a:pPr algn="l" marL="342900" indent="-342900">
              <a:lnSpc>
                <a:spcPts val="2300"/>
              </a:lnSpc>
              <a:buSzPct val="100000"/>
              <a:buChar char="•"/>
            </a:pPr>
            <a:r>
              <a:rPr lang="en-US" sz="1450" b="1" dirty="0">
                <a:solidFill>
                  <a:srgbClr val="D7D4CC"/>
                </a:solidFill>
                <a:latin typeface="Raleway Medium" pitchFamily="34" charset="0"/>
                <a:ea typeface="Raleway Medium" pitchFamily="34" charset="-122"/>
                <a:cs typeface="Raleway Medium" pitchFamily="34" charset="-120"/>
              </a:rPr>
              <a:t>Iterative Feedback Loops</a:t>
            </a:r>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 Agents continuously refine outputs based on peer feedback, improving the overall quality.</a:t>
            </a:r>
            <a:endParaRPr lang="en-US" sz="1450" dirty="0"/>
          </a:p>
        </p:txBody>
      </p:sp>
      <p:sp>
        <p:nvSpPr>
          <p:cNvPr id="15" name="Text 13"/>
          <p:cNvSpPr/>
          <p:nvPr/>
        </p:nvSpPr>
        <p:spPr>
          <a:xfrm>
            <a:off x="646152" y="7373064"/>
            <a:ext cx="13338096" cy="295394"/>
          </a:xfrm>
          <a:prstGeom prst="rect">
            <a:avLst/>
          </a:prstGeom>
          <a:noFill/>
          <a:ln/>
        </p:spPr>
        <p:txBody>
          <a:bodyPr wrap="none" lIns="0" tIns="0" rIns="0" bIns="0" rtlCol="0" anchor="t"/>
          <a:lstStyle/>
          <a:p>
            <a:pPr algn="l" indent="0" marL="0">
              <a:lnSpc>
                <a:spcPts val="2300"/>
              </a:lnSpc>
              <a:buNone/>
            </a:pPr>
            <a:endParaRPr lang="en-US" sz="145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spTree>
      <p:nvGrpSpPr>
        <p:cNvPr id="1" name=""/>
        <p:cNvGrpSpPr/>
        <p:nvPr/>
      </p:nvGrpSpPr>
      <p:grpSpPr>
        <a:xfrm>
          <a:off x="0" y="0"/>
          <a:ext cx="0" cy="0"/>
          <a:chOff x="0" y="0"/>
          <a:chExt cx="0" cy="0"/>
        </a:xfrm>
      </p:grpSpPr>
      <p:sp>
        <p:nvSpPr>
          <p:cNvPr id="2" name="Text 0"/>
          <p:cNvSpPr/>
          <p:nvPr/>
        </p:nvSpPr>
        <p:spPr>
          <a:xfrm>
            <a:off x="859274" y="675323"/>
            <a:ext cx="8387001" cy="545544"/>
          </a:xfrm>
          <a:prstGeom prst="rect">
            <a:avLst/>
          </a:prstGeom>
          <a:noFill/>
          <a:ln/>
        </p:spPr>
        <p:txBody>
          <a:bodyPr wrap="none" lIns="0" tIns="0" rIns="0" bIns="0" rtlCol="0" anchor="t"/>
          <a:lstStyle/>
          <a:p>
            <a:pPr algn="l" indent="0" marL="0">
              <a:lnSpc>
                <a:spcPts val="4250"/>
              </a:lnSpc>
              <a:buNone/>
            </a:pPr>
            <a:r>
              <a:rPr lang="en-US" sz="3400" b="1" dirty="0">
                <a:solidFill>
                  <a:srgbClr val="FFE14D"/>
                </a:solidFill>
                <a:latin typeface="Comfortaa Bold" pitchFamily="34" charset="0"/>
                <a:ea typeface="Comfortaa Bold" pitchFamily="34" charset="-122"/>
                <a:cs typeface="Comfortaa Bold" pitchFamily="34" charset="-120"/>
              </a:rPr>
              <a:t>What are the limitations of AutoGen?</a:t>
            </a:r>
            <a:endParaRPr lang="en-US" sz="3400" dirty="0"/>
          </a:p>
        </p:txBody>
      </p:sp>
      <p:sp>
        <p:nvSpPr>
          <p:cNvPr id="3" name="Text 1"/>
          <p:cNvSpPr/>
          <p:nvPr/>
        </p:nvSpPr>
        <p:spPr>
          <a:xfrm>
            <a:off x="859274" y="1711881"/>
            <a:ext cx="12911852" cy="785574"/>
          </a:xfrm>
          <a:prstGeom prst="rect">
            <a:avLst/>
          </a:prstGeom>
          <a:noFill/>
          <a:ln/>
        </p:spPr>
        <p:txBody>
          <a:bodyPr wrap="square" lIns="0" tIns="0" rIns="0" bIns="0" rtlCol="0" anchor="t"/>
          <a:lstStyle/>
          <a:p>
            <a:pPr algn="l" marL="342900" indent="-342900">
              <a:lnSpc>
                <a:spcPts val="3050"/>
              </a:lnSpc>
              <a:buSzPct val="100000"/>
              <a:buChar char="•"/>
            </a:pPr>
            <a:r>
              <a:rPr lang="en-US" sz="1900" u="sng" dirty="0">
                <a:solidFill>
                  <a:srgbClr val="D7D4CC"/>
                </a:solidFill>
                <a:latin typeface="Raleway Medium" pitchFamily="34" charset="0"/>
                <a:ea typeface="Raleway Medium" pitchFamily="34" charset="-122"/>
                <a:cs typeface="Raleway Medium" pitchFamily="34" charset="-120"/>
              </a:rPr>
              <a:t>Data Biases</a:t>
            </a:r>
            <a:pPr algn="l" indent="0" marL="0">
              <a:lnSpc>
                <a:spcPts val="3050"/>
              </a:lnSpc>
              <a:buNone/>
            </a:pPr>
            <a:r>
              <a:rPr lang="en-US" sz="1900" dirty="0">
                <a:solidFill>
                  <a:srgbClr val="D7D4CC"/>
                </a:solidFill>
                <a:latin typeface="Raleway Medium" pitchFamily="34" charset="0"/>
                <a:ea typeface="Raleway Medium" pitchFamily="34" charset="-122"/>
                <a:cs typeface="Raleway Medium" pitchFamily="34" charset="-120"/>
              </a:rPr>
              <a:t>: Large language models, trained on extensive data, can inadvertently carry biases present in the source data. Consequently, the models may generate outputs that could be potentially biased or unfair.</a:t>
            </a:r>
            <a:endParaRPr lang="en-US" sz="1900" dirty="0"/>
          </a:p>
        </p:txBody>
      </p:sp>
      <p:sp>
        <p:nvSpPr>
          <p:cNvPr id="4" name="Text 2"/>
          <p:cNvSpPr/>
          <p:nvPr/>
        </p:nvSpPr>
        <p:spPr>
          <a:xfrm>
            <a:off x="859274" y="2583299"/>
            <a:ext cx="12911852" cy="1178362"/>
          </a:xfrm>
          <a:prstGeom prst="rect">
            <a:avLst/>
          </a:prstGeom>
          <a:noFill/>
          <a:ln/>
        </p:spPr>
        <p:txBody>
          <a:bodyPr wrap="square" lIns="0" tIns="0" rIns="0" bIns="0" rtlCol="0" anchor="t"/>
          <a:lstStyle/>
          <a:p>
            <a:pPr algn="l" marL="342900" indent="-342900">
              <a:lnSpc>
                <a:spcPts val="3050"/>
              </a:lnSpc>
              <a:buSzPct val="100000"/>
              <a:buChar char="•"/>
            </a:pPr>
            <a:r>
              <a:rPr lang="en-US" sz="1900" u="sng" dirty="0">
                <a:solidFill>
                  <a:srgbClr val="D7D4CC"/>
                </a:solidFill>
                <a:latin typeface="Raleway Medium" pitchFamily="34" charset="0"/>
                <a:ea typeface="Raleway Medium" pitchFamily="34" charset="-122"/>
                <a:cs typeface="Raleway Medium" pitchFamily="34" charset="-120"/>
              </a:rPr>
              <a:t>Lack of Contextual Understanding</a:t>
            </a:r>
            <a:pPr algn="l" indent="0" marL="0">
              <a:lnSpc>
                <a:spcPts val="3050"/>
              </a:lnSpc>
              <a:buNone/>
            </a:pPr>
            <a:r>
              <a:rPr lang="en-US" sz="1900" dirty="0">
                <a:solidFill>
                  <a:srgbClr val="D7D4CC"/>
                </a:solidFill>
                <a:latin typeface="Raleway Medium" pitchFamily="34" charset="0"/>
                <a:ea typeface="Raleway Medium" pitchFamily="34" charset="-122"/>
                <a:cs typeface="Raleway Medium" pitchFamily="34" charset="-120"/>
              </a:rPr>
              <a:t>: Despite their impressive capabilities in language understanding and generation, these models exhibit limited real-world understanding, resulting in potential inaccuracies or nonsensical responses.</a:t>
            </a:r>
            <a:endParaRPr lang="en-US" sz="1900" dirty="0"/>
          </a:p>
        </p:txBody>
      </p:sp>
      <p:sp>
        <p:nvSpPr>
          <p:cNvPr id="5" name="Text 3"/>
          <p:cNvSpPr/>
          <p:nvPr/>
        </p:nvSpPr>
        <p:spPr>
          <a:xfrm>
            <a:off x="859274" y="3847505"/>
            <a:ext cx="12911852" cy="785574"/>
          </a:xfrm>
          <a:prstGeom prst="rect">
            <a:avLst/>
          </a:prstGeom>
          <a:noFill/>
          <a:ln/>
        </p:spPr>
        <p:txBody>
          <a:bodyPr wrap="square" lIns="0" tIns="0" rIns="0" bIns="0" rtlCol="0" anchor="t"/>
          <a:lstStyle/>
          <a:p>
            <a:pPr algn="l" marL="342900" indent="-342900">
              <a:lnSpc>
                <a:spcPts val="3050"/>
              </a:lnSpc>
              <a:buSzPct val="100000"/>
              <a:buChar char="•"/>
            </a:pPr>
            <a:r>
              <a:rPr lang="en-US" sz="1900" u="sng" dirty="0">
                <a:solidFill>
                  <a:srgbClr val="D7D4CC"/>
                </a:solidFill>
                <a:latin typeface="Raleway Medium" pitchFamily="34" charset="0"/>
                <a:ea typeface="Raleway Medium" pitchFamily="34" charset="-122"/>
                <a:cs typeface="Raleway Medium" pitchFamily="34" charset="-120"/>
              </a:rPr>
              <a:t>Lack of Transparency</a:t>
            </a:r>
            <a:pPr algn="l" indent="0" marL="0">
              <a:lnSpc>
                <a:spcPts val="3050"/>
              </a:lnSpc>
              <a:buNone/>
            </a:pPr>
            <a:r>
              <a:rPr lang="en-US" sz="1900" dirty="0">
                <a:solidFill>
                  <a:srgbClr val="D7D4CC"/>
                </a:solidFill>
                <a:latin typeface="Raleway Medium" pitchFamily="34" charset="0"/>
                <a:ea typeface="Raleway Medium" pitchFamily="34" charset="-122"/>
                <a:cs typeface="Raleway Medium" pitchFamily="34" charset="-120"/>
              </a:rPr>
              <a:t>: Due to the complexity and size, large language models can act as `black boxes,' making it difficult to comprehend the rationale behind specific outputs or decisions.</a:t>
            </a:r>
            <a:endParaRPr lang="en-US" sz="1900" dirty="0"/>
          </a:p>
        </p:txBody>
      </p:sp>
      <p:sp>
        <p:nvSpPr>
          <p:cNvPr id="6" name="Text 4"/>
          <p:cNvSpPr/>
          <p:nvPr/>
        </p:nvSpPr>
        <p:spPr>
          <a:xfrm>
            <a:off x="859274" y="4718923"/>
            <a:ext cx="12911852" cy="1571149"/>
          </a:xfrm>
          <a:prstGeom prst="rect">
            <a:avLst/>
          </a:prstGeom>
          <a:noFill/>
          <a:ln/>
        </p:spPr>
        <p:txBody>
          <a:bodyPr wrap="square" lIns="0" tIns="0" rIns="0" bIns="0" rtlCol="0" anchor="t"/>
          <a:lstStyle/>
          <a:p>
            <a:pPr algn="l" marL="342900" indent="-342900">
              <a:lnSpc>
                <a:spcPts val="3050"/>
              </a:lnSpc>
              <a:buSzPct val="100000"/>
              <a:buChar char="•"/>
            </a:pPr>
            <a:r>
              <a:rPr lang="en-US" sz="1900" u="sng" dirty="0">
                <a:solidFill>
                  <a:srgbClr val="D7D4CC"/>
                </a:solidFill>
                <a:latin typeface="Raleway Medium" pitchFamily="34" charset="0"/>
                <a:ea typeface="Raleway Medium" pitchFamily="34" charset="-122"/>
                <a:cs typeface="Raleway Medium" pitchFamily="34" charset="-120"/>
              </a:rPr>
              <a:t>Content Harms</a:t>
            </a:r>
            <a:pPr algn="l" indent="0" marL="0">
              <a:lnSpc>
                <a:spcPts val="3050"/>
              </a:lnSpc>
              <a:buNone/>
            </a:pPr>
            <a:r>
              <a:rPr lang="en-US" sz="1900" dirty="0">
                <a:solidFill>
                  <a:srgbClr val="D7D4CC"/>
                </a:solidFill>
                <a:latin typeface="Raleway Medium" pitchFamily="34" charset="0"/>
                <a:ea typeface="Raleway Medium" pitchFamily="34" charset="-122"/>
                <a:cs typeface="Raleway Medium" pitchFamily="34" charset="-120"/>
              </a:rPr>
              <a:t>: There are various types of content harms that large language models can cause. It is important to be aware of them when using these models, and to take actions to prevent them. It is recommended to leverage various content moderation services provided by different companies and institutions.</a:t>
            </a:r>
            <a:endParaRPr lang="en-US" sz="1900" dirty="0"/>
          </a:p>
        </p:txBody>
      </p:sp>
      <p:sp>
        <p:nvSpPr>
          <p:cNvPr id="7" name="Text 5"/>
          <p:cNvSpPr/>
          <p:nvPr/>
        </p:nvSpPr>
        <p:spPr>
          <a:xfrm>
            <a:off x="859274" y="6375916"/>
            <a:ext cx="12911852" cy="1178362"/>
          </a:xfrm>
          <a:prstGeom prst="rect">
            <a:avLst/>
          </a:prstGeom>
          <a:noFill/>
          <a:ln/>
        </p:spPr>
        <p:txBody>
          <a:bodyPr wrap="square" lIns="0" tIns="0" rIns="0" bIns="0" rtlCol="0" anchor="t"/>
          <a:lstStyle/>
          <a:p>
            <a:pPr algn="l" marL="342900" indent="-342900">
              <a:lnSpc>
                <a:spcPts val="3050"/>
              </a:lnSpc>
              <a:buSzPct val="100000"/>
              <a:buChar char="•"/>
            </a:pPr>
            <a:r>
              <a:rPr lang="en-US" sz="1900" u="sng" dirty="0">
                <a:solidFill>
                  <a:srgbClr val="D7D4CC"/>
                </a:solidFill>
                <a:latin typeface="Raleway Medium" pitchFamily="34" charset="0"/>
                <a:ea typeface="Raleway Medium" pitchFamily="34" charset="-122"/>
                <a:cs typeface="Raleway Medium" pitchFamily="34" charset="-120"/>
              </a:rPr>
              <a:t>Inaccurate or ungrounded content:</a:t>
            </a:r>
            <a:pPr algn="l" indent="0" marL="0">
              <a:lnSpc>
                <a:spcPts val="3050"/>
              </a:lnSpc>
              <a:buNone/>
            </a:pPr>
            <a:r>
              <a:rPr lang="en-US" sz="1900" dirty="0">
                <a:solidFill>
                  <a:srgbClr val="D7D4CC"/>
                </a:solidFill>
                <a:latin typeface="Raleway Medium" pitchFamily="34" charset="0"/>
                <a:ea typeface="Raleway Medium" pitchFamily="34" charset="-122"/>
                <a:cs typeface="Raleway Medium" pitchFamily="34" charset="-120"/>
              </a:rPr>
              <a:t> It is important to be aware and cautious not to entirely rely on a given language model for critical decisions or information that might have deep impact as it is not obvious how to prevent these models to fabricate content without high authority input sources.</a:t>
            </a:r>
            <a:endParaRPr lang="en-US" sz="19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spTree>
      <p:nvGrpSpPr>
        <p:cNvPr id="1" name=""/>
        <p:cNvGrpSpPr/>
        <p:nvPr/>
      </p:nvGrpSpPr>
      <p:grpSpPr>
        <a:xfrm>
          <a:off x="0" y="0"/>
          <a:ext cx="0" cy="0"/>
          <a:chOff x="0" y="0"/>
          <a:chExt cx="0" cy="0"/>
        </a:xfrm>
      </p:grpSpPr>
      <p:sp>
        <p:nvSpPr>
          <p:cNvPr id="2" name="Text 0"/>
          <p:cNvSpPr/>
          <p:nvPr/>
        </p:nvSpPr>
        <p:spPr>
          <a:xfrm>
            <a:off x="864037" y="3001089"/>
            <a:ext cx="8013263" cy="548521"/>
          </a:xfrm>
          <a:prstGeom prst="rect">
            <a:avLst/>
          </a:prstGeom>
          <a:noFill/>
          <a:ln/>
        </p:spPr>
        <p:txBody>
          <a:bodyPr wrap="none" lIns="0" tIns="0" rIns="0" bIns="0" rtlCol="0" anchor="t"/>
          <a:lstStyle/>
          <a:p>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PDF Summarizer Project - Overview</a:t>
            </a:r>
            <a:endParaRPr lang="en-US" sz="3450" dirty="0"/>
          </a:p>
        </p:txBody>
      </p:sp>
      <p:sp>
        <p:nvSpPr>
          <p:cNvPr id="3" name="Text 1"/>
          <p:cNvSpPr/>
          <p:nvPr/>
        </p:nvSpPr>
        <p:spPr>
          <a:xfrm>
            <a:off x="864037" y="4043363"/>
            <a:ext cx="12902327" cy="1185148"/>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 </a:t>
            </a:r>
            <a:pPr algn="l"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FastAPI-based</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application that extracts text from PDFs and generates summaries using </a:t>
            </a:r>
            <a:pPr algn="l"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Google Gemini</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The project supports </a:t>
            </a:r>
            <a:pPr algn="l"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real-time WebSocket communication</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and allows users to provide feedback for refined summaries.</a:t>
            </a:r>
            <a:endParaRPr lang="en-US" sz="19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spTree>
      <p:nvGrpSpPr>
        <p:cNvPr id="1" name=""/>
        <p:cNvGrpSpPr/>
        <p:nvPr/>
      </p:nvGrpSpPr>
      <p:grpSpPr>
        <a:xfrm>
          <a:off x="0" y="0"/>
          <a:ext cx="0" cy="0"/>
          <a:chOff x="0" y="0"/>
          <a:chExt cx="0" cy="0"/>
        </a:xfrm>
      </p:grpSpPr>
      <p:sp>
        <p:nvSpPr>
          <p:cNvPr id="2" name="Text 0"/>
          <p:cNvSpPr/>
          <p:nvPr/>
        </p:nvSpPr>
        <p:spPr>
          <a:xfrm>
            <a:off x="864037" y="2421969"/>
            <a:ext cx="4452938" cy="556141"/>
          </a:xfrm>
          <a:prstGeom prst="rect">
            <a:avLst/>
          </a:prstGeom>
          <a:noFill/>
          <a:ln/>
        </p:spPr>
        <p:txBody>
          <a:bodyPr wrap="none" lIns="0" tIns="0" rIns="0" bIns="0" rtlCol="0" anchor="t"/>
          <a:lstStyle/>
          <a:p>
            <a:pPr algn="l" indent="0" marL="0">
              <a:lnSpc>
                <a:spcPts val="4300"/>
              </a:lnSpc>
              <a:buNone/>
            </a:pPr>
            <a:r>
              <a:rPr lang="en-US" sz="3450" b="1" dirty="0">
                <a:solidFill>
                  <a:srgbClr val="000000"/>
                </a:solidFill>
                <a:latin typeface="Comfortaa Bold" pitchFamily="34" charset="0"/>
                <a:ea typeface="Comfortaa Bold" pitchFamily="34" charset="-122"/>
                <a:cs typeface="Comfortaa Bold" pitchFamily="34" charset="-120"/>
              </a:rPr>
              <a:t>⚙️</a:t>
            </a:r>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 Tech Stack Used</a:t>
            </a:r>
            <a:endParaRPr lang="en-US" sz="3450" dirty="0"/>
          </a:p>
        </p:txBody>
      </p:sp>
      <p:sp>
        <p:nvSpPr>
          <p:cNvPr id="3" name="Text 1"/>
          <p:cNvSpPr/>
          <p:nvPr/>
        </p:nvSpPr>
        <p:spPr>
          <a:xfrm>
            <a:off x="864037" y="3471863"/>
            <a:ext cx="12902327" cy="395049"/>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Backend:</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FastAPI, Python</a:t>
            </a:r>
            <a:endParaRPr lang="en-US" sz="1900" dirty="0"/>
          </a:p>
        </p:txBody>
      </p:sp>
      <p:sp>
        <p:nvSpPr>
          <p:cNvPr id="4" name="Text 2"/>
          <p:cNvSpPr/>
          <p:nvPr/>
        </p:nvSpPr>
        <p:spPr>
          <a:xfrm>
            <a:off x="864037" y="3953232"/>
            <a:ext cx="12902327" cy="410289"/>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LLM:</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Google Gemini API (via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autogen</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t>
            </a:r>
            <a:endParaRPr lang="en-US" sz="1900" dirty="0"/>
          </a:p>
        </p:txBody>
      </p:sp>
      <p:sp>
        <p:nvSpPr>
          <p:cNvPr id="5" name="Text 3"/>
          <p:cNvSpPr/>
          <p:nvPr/>
        </p:nvSpPr>
        <p:spPr>
          <a:xfrm>
            <a:off x="864037" y="4449842"/>
            <a:ext cx="12902327" cy="395049"/>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Text Extraction:</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pdfplumber, PyPDF2</a:t>
            </a:r>
            <a:endParaRPr lang="en-US" sz="1900" dirty="0"/>
          </a:p>
        </p:txBody>
      </p:sp>
      <p:sp>
        <p:nvSpPr>
          <p:cNvPr id="6" name="Text 4"/>
          <p:cNvSpPr/>
          <p:nvPr/>
        </p:nvSpPr>
        <p:spPr>
          <a:xfrm>
            <a:off x="864037" y="4931212"/>
            <a:ext cx="12902327" cy="395049"/>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WebSocket Communication:</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FastAPI WebSockets</a:t>
            </a:r>
            <a:endParaRPr lang="en-US" sz="1900" dirty="0"/>
          </a:p>
        </p:txBody>
      </p:sp>
      <p:sp>
        <p:nvSpPr>
          <p:cNvPr id="7" name="Text 5"/>
          <p:cNvSpPr/>
          <p:nvPr/>
        </p:nvSpPr>
        <p:spPr>
          <a:xfrm>
            <a:off x="864037" y="5412581"/>
            <a:ext cx="12902327" cy="395049"/>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D7D4CC"/>
                </a:solidFill>
                <a:latin typeface="Raleway Medium" pitchFamily="34" charset="0"/>
                <a:ea typeface="Raleway Medium" pitchFamily="34" charset="-122"/>
                <a:cs typeface="Raleway Medium" pitchFamily="34" charset="-120"/>
              </a:rPr>
              <a:t>Orchestration:</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Autogen framework</a:t>
            </a:r>
            <a:endParaRPr lang="en-US" sz="19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spTree>
      <p:nvGrpSpPr>
        <p:cNvPr id="1" name=""/>
        <p:cNvGrpSpPr/>
        <p:nvPr/>
      </p:nvGrpSpPr>
      <p:grpSpPr>
        <a:xfrm>
          <a:off x="0" y="0"/>
          <a:ext cx="0" cy="0"/>
          <a:chOff x="0" y="0"/>
          <a:chExt cx="0" cy="0"/>
        </a:xfrm>
      </p:grpSpPr>
      <p:sp>
        <p:nvSpPr>
          <p:cNvPr id="2" name="Text 0"/>
          <p:cNvSpPr/>
          <p:nvPr/>
        </p:nvSpPr>
        <p:spPr>
          <a:xfrm>
            <a:off x="864037" y="2397085"/>
            <a:ext cx="4979075" cy="556141"/>
          </a:xfrm>
          <a:prstGeom prst="rect">
            <a:avLst/>
          </a:prstGeom>
          <a:noFill/>
          <a:ln/>
        </p:spPr>
        <p:txBody>
          <a:bodyPr wrap="none" lIns="0" tIns="0" rIns="0" bIns="0" rtlCol="0" anchor="t"/>
          <a:lstStyle/>
          <a:p>
            <a:pPr algn="l" indent="0" marL="0">
              <a:lnSpc>
                <a:spcPts val="4300"/>
              </a:lnSpc>
              <a:buNone/>
            </a:pPr>
            <a:r>
              <a:rPr lang="en-US" sz="3450" b="1" dirty="0">
                <a:solidFill>
                  <a:srgbClr val="000000"/>
                </a:solidFill>
                <a:latin typeface="Comfortaa Bold" pitchFamily="34" charset="0"/>
                <a:ea typeface="Comfortaa Bold" pitchFamily="34" charset="-122"/>
                <a:cs typeface="Comfortaa Bold" pitchFamily="34" charset="-120"/>
              </a:rPr>
              <a:t>🔄</a:t>
            </a:r>
            <a:pPr algn="l" indent="0" marL="0">
              <a:lnSpc>
                <a:spcPts val="4300"/>
              </a:lnSpc>
              <a:buNone/>
            </a:pPr>
            <a:r>
              <a:rPr lang="en-US" sz="3450" b="1" dirty="0">
                <a:solidFill>
                  <a:srgbClr val="FFE14D"/>
                </a:solidFill>
                <a:latin typeface="Comfortaa Bold" pitchFamily="34" charset="0"/>
                <a:ea typeface="Comfortaa Bold" pitchFamily="34" charset="-122"/>
                <a:cs typeface="Comfortaa Bold" pitchFamily="34" charset="-120"/>
              </a:rPr>
              <a:t> Workflow Summary</a:t>
            </a:r>
            <a:endParaRPr lang="en-US" sz="3450" dirty="0"/>
          </a:p>
        </p:txBody>
      </p:sp>
      <p:sp>
        <p:nvSpPr>
          <p:cNvPr id="3" name="Text 1"/>
          <p:cNvSpPr/>
          <p:nvPr/>
        </p:nvSpPr>
        <p:spPr>
          <a:xfrm>
            <a:off x="864037" y="3446978"/>
            <a:ext cx="12902327" cy="2385536"/>
          </a:xfrm>
          <a:prstGeom prst="rect">
            <a:avLst/>
          </a:prstGeom>
          <a:noFill/>
          <a:ln/>
        </p:spPr>
        <p:txBody>
          <a:bodyPr wrap="square" lIns="0" tIns="0" rIns="0" bIns="0" rtlCol="0" anchor="t"/>
          <a:lstStyle/>
          <a:p>
            <a:pPr algn="l" indent="0" marL="0">
              <a:lnSpc>
                <a:spcPts val="3100"/>
              </a:lnSpc>
              <a:buNone/>
            </a:pPr>
            <a:r>
              <a:rPr lang="en-US" sz="1900" dirty="0">
                <a:solidFill>
                  <a:srgbClr val="000000"/>
                </a:solidFill>
                <a:latin typeface="Raleway Medium" pitchFamily="34" charset="0"/>
                <a:ea typeface="Raleway Medium" pitchFamily="34" charset="-122"/>
                <a:cs typeface="Raleway Medium" pitchFamily="34" charset="-120"/>
              </a:rPr>
              <a:t>1️⃣</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t>
            </a:r>
            <a:pPr algn="l"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User uploads a PDF</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(via WebSocket).</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t>
            </a:r>
            <a:pPr algn="l" indent="0" marL="0">
              <a:lnSpc>
                <a:spcPts val="3100"/>
              </a:lnSpc>
              <a:buNone/>
            </a:pPr>
            <a:r>
              <a:rPr lang="en-US" sz="1900" dirty="0">
                <a:solidFill>
                  <a:srgbClr val="000000"/>
                </a:solidFill>
                <a:latin typeface="Raleway Medium" pitchFamily="34" charset="0"/>
                <a:ea typeface="Raleway Medium" pitchFamily="34" charset="-122"/>
                <a:cs typeface="Raleway Medium" pitchFamily="34" charset="-120"/>
              </a:rPr>
              <a:t>2️⃣</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t>
            </a:r>
            <a:pPr algn="l"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Extract text</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using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pdfplumber</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and </a:t>
            </a:r>
            <a:pPr algn="l" indent="0" marL="0">
              <a:lnSpc>
                <a:spcPts val="3100"/>
              </a:lnSpc>
              <a:buNone/>
            </a:pPr>
            <a:r>
              <a:rPr lang="en-US" sz="1900" dirty="0">
                <a:solidFill>
                  <a:srgbClr val="D7D4CC"/>
                </a:solidFill>
                <a:highlight>
                  <a:srgbClr val="4D4000"/>
                </a:highlight>
                <a:latin typeface="Consolas" pitchFamily="34" charset="0"/>
                <a:ea typeface="Consolas" pitchFamily="34" charset="-122"/>
                <a:cs typeface="Consolas" pitchFamily="34" charset="-120"/>
              </a:rPr>
              <a:t>PyPDF2</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t>
            </a:r>
            <a:pPr algn="l" indent="0" marL="0">
              <a:lnSpc>
                <a:spcPts val="3100"/>
              </a:lnSpc>
              <a:buNone/>
            </a:pPr>
            <a:r>
              <a:rPr lang="en-US" sz="1900" dirty="0">
                <a:solidFill>
                  <a:srgbClr val="000000"/>
                </a:solidFill>
                <a:latin typeface="Raleway Medium" pitchFamily="34" charset="0"/>
                <a:ea typeface="Raleway Medium" pitchFamily="34" charset="-122"/>
                <a:cs typeface="Raleway Medium" pitchFamily="34" charset="-120"/>
              </a:rPr>
              <a:t>3️⃣</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t>
            </a:r>
            <a:pPr algn="l"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Send extracted text to Gemini</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for summarization.</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t>
            </a:r>
            <a:pPr algn="l" indent="0" marL="0">
              <a:lnSpc>
                <a:spcPts val="3100"/>
              </a:lnSpc>
              <a:buNone/>
            </a:pPr>
            <a:r>
              <a:rPr lang="en-US" sz="1900" dirty="0">
                <a:solidFill>
                  <a:srgbClr val="000000"/>
                </a:solidFill>
                <a:latin typeface="Raleway Medium" pitchFamily="34" charset="0"/>
                <a:ea typeface="Raleway Medium" pitchFamily="34" charset="-122"/>
                <a:cs typeface="Raleway Medium" pitchFamily="34" charset="-120"/>
              </a:rPr>
              <a:t>4️⃣</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t>
            </a:r>
            <a:pPr algn="l"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Receive and display the summary</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t>
            </a:r>
            <a:pPr algn="l" indent="0" marL="0">
              <a:lnSpc>
                <a:spcPts val="3100"/>
              </a:lnSpc>
              <a:buNone/>
            </a:pPr>
            <a:r>
              <a:rPr lang="en-US" sz="1900" dirty="0">
                <a:solidFill>
                  <a:srgbClr val="000000"/>
                </a:solidFill>
                <a:latin typeface="Raleway Medium" pitchFamily="34" charset="0"/>
                <a:ea typeface="Raleway Medium" pitchFamily="34" charset="-122"/>
                <a:cs typeface="Raleway Medium" pitchFamily="34" charset="-120"/>
              </a:rPr>
              <a:t>5️⃣</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t>
            </a:r>
            <a:pPr algn="l"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User provides feedback</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(YES/NO).</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a:t>
            </a:r>
            <a:pPr algn="l" indent="0" marL="0">
              <a:lnSpc>
                <a:spcPts val="3100"/>
              </a:lnSpc>
              <a:buNone/>
            </a:pPr>
            <a:r>
              <a:rPr lang="en-US" sz="1900" dirty="0">
                <a:solidFill>
                  <a:srgbClr val="000000"/>
                </a:solidFill>
                <a:latin typeface="Raleway Medium" pitchFamily="34" charset="0"/>
                <a:ea typeface="Raleway Medium" pitchFamily="34" charset="-122"/>
                <a:cs typeface="Raleway Medium" pitchFamily="34" charset="-120"/>
              </a:rPr>
              <a:t>6️⃣</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If NO ➝ </a:t>
            </a:r>
            <a:pPr algn="l" indent="0" marL="0">
              <a:lnSpc>
                <a:spcPts val="3100"/>
              </a:lnSpc>
              <a:buNone/>
            </a:pPr>
            <a:r>
              <a:rPr lang="en-US" sz="1900" b="1" dirty="0">
                <a:solidFill>
                  <a:srgbClr val="D7D4CC"/>
                </a:solidFill>
                <a:latin typeface="Raleway Medium" pitchFamily="34" charset="0"/>
                <a:ea typeface="Raleway Medium" pitchFamily="34" charset="-122"/>
                <a:cs typeface="Raleway Medium" pitchFamily="34" charset="-120"/>
              </a:rPr>
              <a:t>Refine summary</a:t>
            </a:r>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 based on user input.</a:t>
            </a:r>
            <a:endParaRPr lang="en-US" sz="19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spTree>
      <p:nvGrpSpPr>
        <p:cNvPr id="1" name=""/>
        <p:cNvGrpSpPr/>
        <p:nvPr/>
      </p:nvGrpSpPr>
      <p:grpSpPr>
        <a:xfrm>
          <a:off x="0" y="0"/>
          <a:ext cx="0" cy="0"/>
          <a:chOff x="0" y="0"/>
          <a:chExt cx="0" cy="0"/>
        </a:xfrm>
      </p:grpSpPr>
      <p:sp>
        <p:nvSpPr>
          <p:cNvPr id="2" name="Text 0"/>
          <p:cNvSpPr/>
          <p:nvPr/>
        </p:nvSpPr>
        <p:spPr>
          <a:xfrm>
            <a:off x="766524" y="602218"/>
            <a:ext cx="10445234" cy="616029"/>
          </a:xfrm>
          <a:prstGeom prst="rect">
            <a:avLst/>
          </a:prstGeom>
          <a:noFill/>
          <a:ln/>
        </p:spPr>
        <p:txBody>
          <a:bodyPr wrap="none" lIns="0" tIns="0" rIns="0" bIns="0" rtlCol="0" anchor="t"/>
          <a:lstStyle/>
          <a:p>
            <a:pPr algn="l" indent="0" marL="0">
              <a:lnSpc>
                <a:spcPts val="4750"/>
              </a:lnSpc>
              <a:buNone/>
            </a:pPr>
            <a:r>
              <a:rPr lang="en-US" sz="3800" b="1" dirty="0">
                <a:solidFill>
                  <a:srgbClr val="000000"/>
                </a:solidFill>
                <a:latin typeface="Comfortaa Bold" pitchFamily="34" charset="0"/>
                <a:ea typeface="Comfortaa Bold" pitchFamily="34" charset="-122"/>
                <a:cs typeface="Comfortaa Bold" pitchFamily="34" charset="-120"/>
              </a:rPr>
              <a:t>📊</a:t>
            </a:r>
            <a:pPr algn="l" indent="0" marL="0">
              <a:lnSpc>
                <a:spcPts val="4750"/>
              </a:lnSpc>
              <a:buNone/>
            </a:pPr>
            <a:r>
              <a:rPr lang="en-US" sz="3800" b="1" dirty="0">
                <a:solidFill>
                  <a:srgbClr val="FFE14D"/>
                </a:solidFill>
                <a:latin typeface="Comfortaa Bold" pitchFamily="34" charset="0"/>
                <a:ea typeface="Comfortaa Bold" pitchFamily="34" charset="-122"/>
                <a:cs typeface="Comfortaa Bold" pitchFamily="34" charset="-120"/>
              </a:rPr>
              <a:t> Flowchart (Text-Based Representation)</a:t>
            </a:r>
            <a:endParaRPr lang="en-US" sz="3800" dirty="0"/>
          </a:p>
        </p:txBody>
      </p:sp>
      <p:pic>
        <p:nvPicPr>
          <p:cNvPr id="3" name="Image 0" descr="preencoded.png">    </p:cNvPr>
          <p:cNvPicPr>
            <a:picLocks noChangeAspect="1"/>
          </p:cNvPicPr>
          <p:nvPr/>
        </p:nvPicPr>
        <p:blipFill>
          <a:blip r:embed="rId1"/>
          <a:stretch>
            <a:fillRect/>
          </a:stretch>
        </p:blipFill>
        <p:spPr>
          <a:xfrm>
            <a:off x="766524" y="1656278"/>
            <a:ext cx="4170402" cy="5971223"/>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spTree>
      <p:nvGrpSpPr>
        <p:cNvPr id="1" name=""/>
        <p:cNvGrpSpPr/>
        <p:nvPr/>
      </p:nvGrpSpPr>
      <p:grpSpPr>
        <a:xfrm>
          <a:off x="0" y="0"/>
          <a:ext cx="0" cy="0"/>
          <a:chOff x="0" y="0"/>
          <a:chExt cx="0" cy="0"/>
        </a:xfrm>
      </p:grpSpPr>
      <p:sp>
        <p:nvSpPr>
          <p:cNvPr id="2" name="Text 0"/>
          <p:cNvSpPr/>
          <p:nvPr/>
        </p:nvSpPr>
        <p:spPr>
          <a:xfrm>
            <a:off x="864037" y="737235"/>
            <a:ext cx="5486400" cy="685800"/>
          </a:xfrm>
          <a:prstGeom prst="rect">
            <a:avLst/>
          </a:prstGeom>
          <a:noFill/>
          <a:ln/>
        </p:spPr>
        <p:txBody>
          <a:bodyPr wrap="none" lIns="0" tIns="0" rIns="0" bIns="0" rtlCol="0" anchor="t"/>
          <a:lstStyle/>
          <a:p>
            <a:pPr algn="l"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Websocket result:</a:t>
            </a:r>
            <a:endParaRPr lang="en-US" sz="4300" dirty="0"/>
          </a:p>
        </p:txBody>
      </p:sp>
      <p:sp>
        <p:nvSpPr>
          <p:cNvPr id="3" name="Text 1"/>
          <p:cNvSpPr/>
          <p:nvPr/>
        </p:nvSpPr>
        <p:spPr>
          <a:xfrm>
            <a:off x="864037" y="1916787"/>
            <a:ext cx="12902327" cy="395049"/>
          </a:xfrm>
          <a:prstGeom prst="rect">
            <a:avLst/>
          </a:prstGeom>
          <a:noFill/>
          <a:ln/>
        </p:spPr>
        <p:txBody>
          <a:bodyPr wrap="none" lIns="0" tIns="0" rIns="0" bIns="0" rtlCol="0" anchor="t"/>
          <a:lstStyle/>
          <a:p>
            <a:pPr algn="l" indent="0" marL="0">
              <a:lnSpc>
                <a:spcPts val="3100"/>
              </a:lnSpc>
              <a:buNone/>
            </a:pPr>
            <a:endParaRPr lang="en-US" sz="1900" dirty="0"/>
          </a:p>
        </p:txBody>
      </p:sp>
      <p:pic>
        <p:nvPicPr>
          <p:cNvPr id="4" name="Image 0" descr="preencoded.png">    </p:cNvPr>
          <p:cNvPicPr>
            <a:picLocks noChangeAspect="1"/>
          </p:cNvPicPr>
          <p:nvPr/>
        </p:nvPicPr>
        <p:blipFill>
          <a:blip r:embed="rId1"/>
          <a:stretch>
            <a:fillRect/>
          </a:stretch>
        </p:blipFill>
        <p:spPr>
          <a:xfrm>
            <a:off x="864037" y="2589490"/>
            <a:ext cx="12902327" cy="490287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spTree>
      <p:nvGrpSpPr>
        <p:cNvPr id="1" name=""/>
        <p:cNvGrpSpPr/>
        <p:nvPr/>
      </p:nvGrpSpPr>
      <p:grpSpPr>
        <a:xfrm>
          <a:off x="0" y="0"/>
          <a:ext cx="0" cy="0"/>
          <a:chOff x="0" y="0"/>
          <a:chExt cx="0" cy="0"/>
        </a:xfrm>
      </p:grpSpPr>
      <p:sp>
        <p:nvSpPr>
          <p:cNvPr id="2" name="Text 0"/>
          <p:cNvSpPr/>
          <p:nvPr/>
        </p:nvSpPr>
        <p:spPr>
          <a:xfrm>
            <a:off x="864037" y="1585912"/>
            <a:ext cx="5486400" cy="685800"/>
          </a:xfrm>
          <a:prstGeom prst="rect">
            <a:avLst/>
          </a:prstGeom>
          <a:noFill/>
          <a:ln/>
        </p:spPr>
        <p:txBody>
          <a:bodyPr wrap="none" lIns="0" tIns="0" rIns="0" bIns="0" rtlCol="0" anchor="t"/>
          <a:lstStyle/>
          <a:p>
            <a:pPr algn="l" indent="0" marL="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Conclusion </a:t>
            </a:r>
            <a:endParaRPr lang="en-US" sz="4300" dirty="0"/>
          </a:p>
        </p:txBody>
      </p:sp>
      <p:sp>
        <p:nvSpPr>
          <p:cNvPr id="3" name="Text 1"/>
          <p:cNvSpPr/>
          <p:nvPr/>
        </p:nvSpPr>
        <p:spPr>
          <a:xfrm>
            <a:off x="864037" y="2765465"/>
            <a:ext cx="12902327" cy="1975247"/>
          </a:xfrm>
          <a:prstGeom prst="rect">
            <a:avLst/>
          </a:prstGeom>
          <a:noFill/>
          <a:ln/>
        </p:spPr>
        <p:txBody>
          <a:bodyPr wrap="square" lIns="0" tIns="0" rIns="0" bIns="0" rtlCol="0" anchor="t"/>
          <a:lstStyle/>
          <a:p>
            <a:pPr algn="l" indent="0" marL="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AutoGen’s conversation patterns, like sequential, allow us to build complex, multi-agent interactions beyond standard two-person chats. These patterns enable seamless task coordination, breaking down complex workflows into manageable steps handled by specialized agents. With AutoGen, applications across finance, content generation, and customer support can benefit from enhanced collaboration among agents. This enables us to create adaptive, efficient conversational solutions tailored to specific needs.</a:t>
            </a:r>
            <a:endParaRPr lang="en-US" sz="1900" dirty="0"/>
          </a:p>
        </p:txBody>
      </p:sp>
      <p:pic>
        <p:nvPicPr>
          <p:cNvPr id="4" name="Image 0" descr="preencoded.png">    </p:cNvPr>
          <p:cNvPicPr>
            <a:picLocks noChangeAspect="1"/>
          </p:cNvPicPr>
          <p:nvPr/>
        </p:nvPicPr>
        <p:blipFill>
          <a:blip r:embed="rId1"/>
          <a:stretch>
            <a:fillRect/>
          </a:stretch>
        </p:blipFill>
        <p:spPr>
          <a:xfrm>
            <a:off x="10876955" y="5018365"/>
            <a:ext cx="2889409" cy="162520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26971" y="673418"/>
            <a:ext cx="13576459" cy="240983"/>
          </a:xfrm>
          <a:prstGeom prst="rect">
            <a:avLst/>
          </a:prstGeom>
          <a:noFill/>
          <a:ln/>
        </p:spPr>
        <p:txBody>
          <a:bodyPr wrap="none" lIns="0" tIns="0" rIns="0" bIns="0" rtlCol="0" anchor="t"/>
          <a:lstStyle/>
          <a:p>
            <a:pPr algn="l" indent="0" marL="0">
              <a:lnSpc>
                <a:spcPts val="1850"/>
              </a:lnSpc>
              <a:buNone/>
            </a:pPr>
            <a:endParaRPr lang="en-US" sz="1150" dirty="0"/>
          </a:p>
        </p:txBody>
      </p:sp>
      <p:sp>
        <p:nvSpPr>
          <p:cNvPr id="3" name="Text 1"/>
          <p:cNvSpPr/>
          <p:nvPr/>
        </p:nvSpPr>
        <p:spPr>
          <a:xfrm>
            <a:off x="526971" y="1064895"/>
            <a:ext cx="3346252" cy="418267"/>
          </a:xfrm>
          <a:prstGeom prst="rect">
            <a:avLst/>
          </a:prstGeom>
          <a:noFill/>
          <a:ln/>
        </p:spPr>
        <p:txBody>
          <a:bodyPr wrap="none" lIns="0" tIns="0" rIns="0" bIns="0" rtlCol="0" anchor="t"/>
          <a:lstStyle/>
          <a:p>
            <a:pPr algn="l" indent="0" marL="0">
              <a:lnSpc>
                <a:spcPts val="3250"/>
              </a:lnSpc>
              <a:buNone/>
            </a:pPr>
            <a:r>
              <a:rPr lang="en-US" sz="2600" b="1" dirty="0">
                <a:solidFill>
                  <a:srgbClr val="FFE14D"/>
                </a:solidFill>
                <a:latin typeface="Comfortaa Bold" pitchFamily="34" charset="0"/>
                <a:ea typeface="Comfortaa Bold" pitchFamily="34" charset="-122"/>
                <a:cs typeface="Comfortaa Bold" pitchFamily="34" charset="-120"/>
              </a:rPr>
              <a:t>AGENTS:</a:t>
            </a:r>
            <a:endParaRPr lang="en-US" sz="2600" dirty="0"/>
          </a:p>
        </p:txBody>
      </p:sp>
      <p:sp>
        <p:nvSpPr>
          <p:cNvPr id="4" name="Text 2"/>
          <p:cNvSpPr/>
          <p:nvPr/>
        </p:nvSpPr>
        <p:spPr>
          <a:xfrm>
            <a:off x="526971" y="1709023"/>
            <a:ext cx="13576459" cy="240983"/>
          </a:xfrm>
          <a:prstGeom prst="rect">
            <a:avLst/>
          </a:prstGeom>
          <a:noFill/>
          <a:ln/>
        </p:spPr>
        <p:txBody>
          <a:bodyPr wrap="none" lIns="0" tIns="0" rIns="0" bIns="0" rtlCol="0" anchor="t"/>
          <a:lstStyle/>
          <a:p>
            <a:pPr algn="l" marL="342900" indent="-342900">
              <a:lnSpc>
                <a:spcPts val="1850"/>
              </a:lnSpc>
              <a:buSzPct val="100000"/>
              <a:buChar char="•"/>
            </a:pPr>
            <a:r>
              <a:rPr lang="en-US" sz="1150" b="1" dirty="0">
                <a:solidFill>
                  <a:srgbClr val="D7D4CC"/>
                </a:solidFill>
                <a:latin typeface="Raleway Medium" pitchFamily="34" charset="0"/>
                <a:ea typeface="Raleway Medium" pitchFamily="34" charset="-122"/>
                <a:cs typeface="Raleway Medium" pitchFamily="34" charset="-120"/>
              </a:rPr>
              <a:t>Conversable</a:t>
            </a:r>
            <a:pPr algn="l" indent="0" marL="0">
              <a:lnSpc>
                <a:spcPts val="1850"/>
              </a:lnSpc>
              <a:buNone/>
            </a:pPr>
            <a:r>
              <a:rPr lang="en-US" sz="1150" dirty="0">
                <a:solidFill>
                  <a:srgbClr val="D7D4CC"/>
                </a:solidFill>
                <a:latin typeface="Raleway Medium" pitchFamily="34" charset="0"/>
                <a:ea typeface="Raleway Medium" pitchFamily="34" charset="-122"/>
                <a:cs typeface="Raleway Medium" pitchFamily="34" charset="-120"/>
              </a:rPr>
              <a:t>: Agents in AutoGen are conversable, which means that any agent can send and receive messages from other agents to initiate or continue a conversation</a:t>
            </a:r>
            <a:endParaRPr lang="en-US" sz="1150" dirty="0"/>
          </a:p>
        </p:txBody>
      </p:sp>
      <p:sp>
        <p:nvSpPr>
          <p:cNvPr id="5" name="Text 3"/>
          <p:cNvSpPr/>
          <p:nvPr/>
        </p:nvSpPr>
        <p:spPr>
          <a:xfrm>
            <a:off x="526971" y="2002631"/>
            <a:ext cx="13576459" cy="240983"/>
          </a:xfrm>
          <a:prstGeom prst="rect">
            <a:avLst/>
          </a:prstGeom>
          <a:noFill/>
          <a:ln/>
        </p:spPr>
        <p:txBody>
          <a:bodyPr wrap="none" lIns="0" tIns="0" rIns="0" bIns="0" rtlCol="0" anchor="t"/>
          <a:lstStyle/>
          <a:p>
            <a:pPr algn="l" marL="342900" indent="-342900">
              <a:lnSpc>
                <a:spcPts val="1850"/>
              </a:lnSpc>
              <a:buSzPct val="100000"/>
              <a:buChar char="•"/>
            </a:pPr>
            <a:r>
              <a:rPr lang="en-US" sz="1150" b="1" dirty="0">
                <a:solidFill>
                  <a:srgbClr val="D7D4CC"/>
                </a:solidFill>
                <a:latin typeface="Raleway Medium" pitchFamily="34" charset="0"/>
                <a:ea typeface="Raleway Medium" pitchFamily="34" charset="-122"/>
                <a:cs typeface="Raleway Medium" pitchFamily="34" charset="-120"/>
              </a:rPr>
              <a:t>Customizable</a:t>
            </a:r>
            <a:pPr algn="l" indent="0" marL="0">
              <a:lnSpc>
                <a:spcPts val="1850"/>
              </a:lnSpc>
              <a:buNone/>
            </a:pPr>
            <a:r>
              <a:rPr lang="en-US" sz="1150" dirty="0">
                <a:solidFill>
                  <a:srgbClr val="D7D4CC"/>
                </a:solidFill>
                <a:latin typeface="Raleway Medium" pitchFamily="34" charset="0"/>
                <a:ea typeface="Raleway Medium" pitchFamily="34" charset="-122"/>
                <a:cs typeface="Raleway Medium" pitchFamily="34" charset="-120"/>
              </a:rPr>
              <a:t>: Agents in AutoGen can be customized to integrate LLMs, humans, tools, or a combination of them.</a:t>
            </a:r>
            <a:endParaRPr lang="en-US" sz="1150" dirty="0"/>
          </a:p>
        </p:txBody>
      </p:sp>
      <p:sp>
        <p:nvSpPr>
          <p:cNvPr id="6" name="Text 4"/>
          <p:cNvSpPr/>
          <p:nvPr/>
        </p:nvSpPr>
        <p:spPr>
          <a:xfrm>
            <a:off x="526971" y="2296239"/>
            <a:ext cx="13576459" cy="497205"/>
          </a:xfrm>
          <a:prstGeom prst="rect">
            <a:avLst/>
          </a:prstGeom>
          <a:noFill/>
          <a:ln/>
        </p:spPr>
        <p:txBody>
          <a:bodyPr wrap="square" lIns="0" tIns="0" rIns="0" bIns="0" rtlCol="0" anchor="t"/>
          <a:lstStyle/>
          <a:p>
            <a:pPr algn="l" marL="342900" indent="-342900">
              <a:lnSpc>
                <a:spcPts val="1850"/>
              </a:lnSpc>
              <a:buSzPct val="100000"/>
              <a:buChar char="•"/>
            </a:pPr>
            <a:r>
              <a:rPr lang="en-US" sz="1150" dirty="0">
                <a:solidFill>
                  <a:srgbClr val="D7D4CC"/>
                </a:solidFill>
                <a:latin typeface="Raleway Medium" pitchFamily="34" charset="0"/>
                <a:ea typeface="Raleway Medium" pitchFamily="34" charset="-122"/>
                <a:cs typeface="Raleway Medium" pitchFamily="34" charset="-120"/>
              </a:rPr>
              <a:t>The </a:t>
            </a:r>
            <a:pPr algn="l" indent="0" marL="0">
              <a:lnSpc>
                <a:spcPts val="1850"/>
              </a:lnSpc>
              <a:buNone/>
            </a:pPr>
            <a:r>
              <a:rPr lang="en-US" sz="1150" dirty="0">
                <a:solidFill>
                  <a:srgbClr val="D7D4CC"/>
                </a:solidFill>
                <a:highlight>
                  <a:srgbClr val="4D4000"/>
                </a:highlight>
                <a:latin typeface="Consolas" pitchFamily="34" charset="0"/>
                <a:ea typeface="Consolas" pitchFamily="34" charset="-122"/>
                <a:cs typeface="Consolas" pitchFamily="34" charset="-120"/>
              </a:rPr>
              <a:t>AssistantAgent</a:t>
            </a:r>
            <a:pPr algn="l" indent="0" marL="0">
              <a:lnSpc>
                <a:spcPts val="1850"/>
              </a:lnSpc>
              <a:buNone/>
            </a:pPr>
            <a:r>
              <a:rPr lang="en-US" sz="1150" dirty="0">
                <a:solidFill>
                  <a:srgbClr val="D7D4CC"/>
                </a:solidFill>
                <a:latin typeface="Raleway Medium" pitchFamily="34" charset="0"/>
                <a:ea typeface="Raleway Medium" pitchFamily="34" charset="-122"/>
                <a:cs typeface="Raleway Medium" pitchFamily="34" charset="-120"/>
              </a:rPr>
              <a:t> is designed to act as an AI assistant, using LLMs by default but not requiring human input or code execution.It could write Python code for a user to execute when a message is received. Under the hood, the Python code is written by LLM (e.g., GPT-4).</a:t>
            </a:r>
            <a:endParaRPr lang="en-US" sz="1150" dirty="0"/>
          </a:p>
        </p:txBody>
      </p:sp>
      <p:sp>
        <p:nvSpPr>
          <p:cNvPr id="7" name="Text 5"/>
          <p:cNvSpPr/>
          <p:nvPr/>
        </p:nvSpPr>
        <p:spPr>
          <a:xfrm>
            <a:off x="526971" y="2846070"/>
            <a:ext cx="13576459" cy="497205"/>
          </a:xfrm>
          <a:prstGeom prst="rect">
            <a:avLst/>
          </a:prstGeom>
          <a:noFill/>
          <a:ln/>
        </p:spPr>
        <p:txBody>
          <a:bodyPr wrap="square" lIns="0" tIns="0" rIns="0" bIns="0" rtlCol="0" anchor="t"/>
          <a:lstStyle/>
          <a:p>
            <a:pPr algn="l" marL="342900" indent="-342900">
              <a:lnSpc>
                <a:spcPts val="1850"/>
              </a:lnSpc>
              <a:buSzPct val="100000"/>
              <a:buChar char="•"/>
            </a:pPr>
            <a:r>
              <a:rPr lang="en-US" sz="1150" dirty="0">
                <a:solidFill>
                  <a:srgbClr val="D7D4CC"/>
                </a:solidFill>
                <a:latin typeface="Raleway Medium" pitchFamily="34" charset="0"/>
                <a:ea typeface="Raleway Medium" pitchFamily="34" charset="-122"/>
                <a:cs typeface="Raleway Medium" pitchFamily="34" charset="-120"/>
              </a:rPr>
              <a:t>The </a:t>
            </a:r>
            <a:pPr algn="l" indent="0" marL="0">
              <a:lnSpc>
                <a:spcPts val="1850"/>
              </a:lnSpc>
              <a:buNone/>
            </a:pPr>
            <a:r>
              <a:rPr lang="en-US" sz="1150" dirty="0">
                <a:solidFill>
                  <a:srgbClr val="D7D4CC"/>
                </a:solidFill>
                <a:highlight>
                  <a:srgbClr val="4D4000"/>
                </a:highlight>
                <a:latin typeface="Consolas" pitchFamily="34" charset="0"/>
                <a:ea typeface="Consolas" pitchFamily="34" charset="-122"/>
                <a:cs typeface="Consolas" pitchFamily="34" charset="-120"/>
              </a:rPr>
              <a:t>UserProxyAgent</a:t>
            </a:r>
            <a:pPr algn="l" indent="0" marL="0">
              <a:lnSpc>
                <a:spcPts val="1850"/>
              </a:lnSpc>
              <a:buNone/>
            </a:pPr>
            <a:r>
              <a:rPr lang="en-US" sz="1150" dirty="0">
                <a:solidFill>
                  <a:srgbClr val="D7D4CC"/>
                </a:solidFill>
                <a:latin typeface="Raleway Medium" pitchFamily="34" charset="0"/>
                <a:ea typeface="Raleway Medium" pitchFamily="34" charset="-122"/>
                <a:cs typeface="Raleway Medium" pitchFamily="34" charset="-120"/>
              </a:rPr>
              <a:t> is conceptually a proxy agent for humans, soliciting human input as the agent's reply at each interaction turn by default and also having the capability to execute code and call functions or tools</a:t>
            </a:r>
            <a:endParaRPr lang="en-US" sz="1150" dirty="0"/>
          </a:p>
        </p:txBody>
      </p:sp>
      <p:pic>
        <p:nvPicPr>
          <p:cNvPr id="8" name="Image 0" descr="preencoded.png">    </p:cNvPr>
          <p:cNvPicPr>
            <a:picLocks noChangeAspect="1"/>
          </p:cNvPicPr>
          <p:nvPr/>
        </p:nvPicPr>
        <p:blipFill>
          <a:blip r:embed="rId1"/>
          <a:stretch>
            <a:fillRect/>
          </a:stretch>
        </p:blipFill>
        <p:spPr>
          <a:xfrm>
            <a:off x="526971" y="3512582"/>
            <a:ext cx="5716191" cy="3358396"/>
          </a:xfrm>
          <a:prstGeom prst="rect">
            <a:avLst/>
          </a:prstGeom>
        </p:spPr>
      </p:pic>
      <p:sp>
        <p:nvSpPr>
          <p:cNvPr id="9" name="Text 6"/>
          <p:cNvSpPr/>
          <p:nvPr/>
        </p:nvSpPr>
        <p:spPr>
          <a:xfrm>
            <a:off x="526971" y="7040285"/>
            <a:ext cx="13576459" cy="240983"/>
          </a:xfrm>
          <a:prstGeom prst="rect">
            <a:avLst/>
          </a:prstGeom>
          <a:noFill/>
          <a:ln/>
        </p:spPr>
        <p:txBody>
          <a:bodyPr wrap="none" lIns="0" tIns="0" rIns="0" bIns="0" rtlCol="0" anchor="t"/>
          <a:lstStyle/>
          <a:p>
            <a:pPr algn="l" indent="0" marL="0">
              <a:lnSpc>
                <a:spcPts val="1850"/>
              </a:lnSpc>
              <a:buNone/>
            </a:pPr>
            <a:endParaRPr lang="en-US" sz="1150" dirty="0"/>
          </a:p>
        </p:txBody>
      </p:sp>
      <p:sp>
        <p:nvSpPr>
          <p:cNvPr id="10" name="Text 7"/>
          <p:cNvSpPr/>
          <p:nvPr/>
        </p:nvSpPr>
        <p:spPr>
          <a:xfrm>
            <a:off x="526971" y="7450574"/>
            <a:ext cx="13576459" cy="240983"/>
          </a:xfrm>
          <a:prstGeom prst="rect">
            <a:avLst/>
          </a:prstGeom>
          <a:noFill/>
          <a:ln/>
        </p:spPr>
        <p:txBody>
          <a:bodyPr wrap="none" lIns="0" tIns="0" rIns="0" bIns="0" rtlCol="0" anchor="t"/>
          <a:lstStyle/>
          <a:p>
            <a:pPr algn="l" indent="0" marL="0">
              <a:lnSpc>
                <a:spcPts val="1850"/>
              </a:lnSpc>
              <a:buNone/>
            </a:pPr>
            <a:endParaRPr lang="en-US" sz="11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31959" y="339447"/>
            <a:ext cx="2945130" cy="342900"/>
          </a:xfrm>
          <a:prstGeom prst="rect">
            <a:avLst/>
          </a:prstGeom>
          <a:noFill/>
          <a:ln/>
        </p:spPr>
        <p:txBody>
          <a:bodyPr wrap="none" lIns="0" tIns="0" rIns="0" bIns="0" rtlCol="0" anchor="t"/>
          <a:lstStyle/>
          <a:p>
            <a:pPr algn="l" indent="0" marL="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MULTI-AGENT CHAT:</a:t>
            </a:r>
            <a:endParaRPr lang="en-US" sz="2150" dirty="0"/>
          </a:p>
        </p:txBody>
      </p:sp>
      <p:pic>
        <p:nvPicPr>
          <p:cNvPr id="3" name="Image 0" descr="preencoded.png">    </p:cNvPr>
          <p:cNvPicPr>
            <a:picLocks noChangeAspect="1"/>
          </p:cNvPicPr>
          <p:nvPr/>
        </p:nvPicPr>
        <p:blipFill>
          <a:blip r:embed="rId1"/>
          <a:stretch>
            <a:fillRect/>
          </a:stretch>
        </p:blipFill>
        <p:spPr>
          <a:xfrm>
            <a:off x="431959" y="929164"/>
            <a:ext cx="6883241" cy="83839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66869" y="675323"/>
            <a:ext cx="5446752" cy="317540"/>
          </a:xfrm>
          <a:prstGeom prst="rect">
            <a:avLst/>
          </a:prstGeom>
          <a:noFill/>
          <a:ln/>
        </p:spPr>
        <p:txBody>
          <a:bodyPr wrap="none" lIns="0" tIns="0" rIns="0" bIns="0" rtlCol="0" anchor="t"/>
          <a:lstStyle/>
          <a:p>
            <a:pPr algn="l" indent="0" marL="0">
              <a:lnSpc>
                <a:spcPts val="2500"/>
              </a:lnSpc>
              <a:buNone/>
            </a:pPr>
            <a:r>
              <a:rPr lang="en-US" sz="2000" b="1" dirty="0">
                <a:solidFill>
                  <a:srgbClr val="FFE14D"/>
                </a:solidFill>
                <a:latin typeface="Comfortaa Bold" pitchFamily="34" charset="0"/>
                <a:ea typeface="Comfortaa Bold" pitchFamily="34" charset="-122"/>
                <a:cs typeface="Comfortaa Bold" pitchFamily="34" charset="-120"/>
              </a:rPr>
              <a:t>A Basic Two-Agent Conversation Example</a:t>
            </a:r>
            <a:endParaRPr lang="en-US" sz="2000" dirty="0"/>
          </a:p>
        </p:txBody>
      </p:sp>
      <p:sp>
        <p:nvSpPr>
          <p:cNvPr id="3" name="Text 1"/>
          <p:cNvSpPr/>
          <p:nvPr/>
        </p:nvSpPr>
        <p:spPr>
          <a:xfrm>
            <a:off x="666869" y="1373981"/>
            <a:ext cx="13296662" cy="304919"/>
          </a:xfrm>
          <a:prstGeom prst="rect">
            <a:avLst/>
          </a:prstGeom>
          <a:noFill/>
          <a:ln/>
        </p:spPr>
        <p:txBody>
          <a:bodyPr wrap="none" lIns="0" tIns="0" rIns="0" bIns="0" rtlCol="0" anchor="t"/>
          <a:lstStyle/>
          <a:p>
            <a:pPr algn="l" marL="342900" indent="-342900">
              <a:lnSpc>
                <a:spcPts val="2400"/>
              </a:lnSpc>
              <a:buSzPct val="100000"/>
              <a:buFont typeface="+mj-lt"/>
              <a:buAutoNum type="arabicPeriod" startAt="1"/>
            </a:pPr>
            <a:r>
              <a:rPr lang="en-US" sz="1500" dirty="0">
                <a:solidFill>
                  <a:srgbClr val="D7D4CC"/>
                </a:solidFill>
                <a:latin typeface="Raleway Medium" pitchFamily="34" charset="0"/>
                <a:ea typeface="Raleway Medium" pitchFamily="34" charset="-122"/>
                <a:cs typeface="Raleway Medium" pitchFamily="34" charset="-120"/>
              </a:rPr>
              <a:t>The assistant receives a message from the user_proxy, which contains the task description.</a:t>
            </a:r>
            <a:endParaRPr lang="en-US" sz="1500" dirty="0"/>
          </a:p>
        </p:txBody>
      </p:sp>
      <p:sp>
        <p:nvSpPr>
          <p:cNvPr id="4" name="Text 2"/>
          <p:cNvSpPr/>
          <p:nvPr/>
        </p:nvSpPr>
        <p:spPr>
          <a:xfrm>
            <a:off x="666869" y="1745575"/>
            <a:ext cx="13296662" cy="304919"/>
          </a:xfrm>
          <a:prstGeom prst="rect">
            <a:avLst/>
          </a:prstGeom>
          <a:noFill/>
          <a:ln/>
        </p:spPr>
        <p:txBody>
          <a:bodyPr wrap="none" lIns="0" tIns="0" rIns="0" bIns="0" rtlCol="0" anchor="t"/>
          <a:lstStyle/>
          <a:p>
            <a:pPr algn="l" marL="342900" indent="-342900">
              <a:lnSpc>
                <a:spcPts val="2400"/>
              </a:lnSpc>
              <a:buSzPct val="100000"/>
              <a:buFont typeface="+mj-lt"/>
              <a:buAutoNum type="arabicPeriod" startAt="2"/>
            </a:pPr>
            <a:r>
              <a:rPr lang="en-US" sz="1500" dirty="0">
                <a:solidFill>
                  <a:srgbClr val="D7D4CC"/>
                </a:solidFill>
                <a:latin typeface="Raleway Medium" pitchFamily="34" charset="0"/>
                <a:ea typeface="Raleway Medium" pitchFamily="34" charset="-122"/>
                <a:cs typeface="Raleway Medium" pitchFamily="34" charset="-120"/>
              </a:rPr>
              <a:t>The assistant then tries to write Python code to solve the task and sends the response to the user_proxy.</a:t>
            </a:r>
            <a:endParaRPr lang="en-US" sz="1500" dirty="0"/>
          </a:p>
        </p:txBody>
      </p:sp>
      <p:sp>
        <p:nvSpPr>
          <p:cNvPr id="5" name="Text 3"/>
          <p:cNvSpPr/>
          <p:nvPr/>
        </p:nvSpPr>
        <p:spPr>
          <a:xfrm>
            <a:off x="666869" y="2117169"/>
            <a:ext cx="13296662" cy="609838"/>
          </a:xfrm>
          <a:prstGeom prst="rect">
            <a:avLst/>
          </a:prstGeom>
          <a:noFill/>
          <a:ln/>
        </p:spPr>
        <p:txBody>
          <a:bodyPr wrap="square" lIns="0" tIns="0" rIns="0" bIns="0" rtlCol="0" anchor="t"/>
          <a:lstStyle/>
          <a:p>
            <a:pPr algn="l" marL="342900" indent="-342900">
              <a:lnSpc>
                <a:spcPts val="2400"/>
              </a:lnSpc>
              <a:buSzPct val="100000"/>
              <a:buFont typeface="+mj-lt"/>
              <a:buAutoNum type="arabicPeriod" startAt="3"/>
            </a:pPr>
            <a:r>
              <a:rPr lang="en-US" sz="1500" dirty="0">
                <a:solidFill>
                  <a:srgbClr val="D7D4CC"/>
                </a:solidFill>
                <a:latin typeface="Raleway Medium" pitchFamily="34" charset="0"/>
                <a:ea typeface="Raleway Medium" pitchFamily="34" charset="-122"/>
                <a:cs typeface="Raleway Medium" pitchFamily="34" charset="-120"/>
              </a:rPr>
              <a:t>Once the user_proxy receives a response from the assistant, it tries to reply by either soliciting human input or preparing an automatically generated reply. If no human input is provided, the user_proxy executes the code and uses the result as the auto-reply.</a:t>
            </a:r>
            <a:endParaRPr lang="en-US" sz="1500" dirty="0"/>
          </a:p>
        </p:txBody>
      </p:sp>
      <p:sp>
        <p:nvSpPr>
          <p:cNvPr id="6" name="Text 4"/>
          <p:cNvSpPr/>
          <p:nvPr/>
        </p:nvSpPr>
        <p:spPr>
          <a:xfrm>
            <a:off x="666869" y="2793683"/>
            <a:ext cx="13296662" cy="609838"/>
          </a:xfrm>
          <a:prstGeom prst="rect">
            <a:avLst/>
          </a:prstGeom>
          <a:noFill/>
          <a:ln/>
        </p:spPr>
        <p:txBody>
          <a:bodyPr wrap="square" lIns="0" tIns="0" rIns="0" bIns="0" rtlCol="0" anchor="t"/>
          <a:lstStyle/>
          <a:p>
            <a:pPr algn="l" marL="342900" indent="-342900">
              <a:lnSpc>
                <a:spcPts val="2400"/>
              </a:lnSpc>
              <a:buSzPct val="100000"/>
              <a:buFont typeface="+mj-lt"/>
              <a:buAutoNum type="arabicPeriod" startAt="4"/>
            </a:pPr>
            <a:r>
              <a:rPr lang="en-US" sz="1500" dirty="0">
                <a:solidFill>
                  <a:srgbClr val="D7D4CC"/>
                </a:solidFill>
                <a:latin typeface="Raleway Medium" pitchFamily="34" charset="0"/>
                <a:ea typeface="Raleway Medium" pitchFamily="34" charset="-122"/>
                <a:cs typeface="Raleway Medium" pitchFamily="34" charset="-120"/>
              </a:rPr>
              <a:t>The assistant then generates a further response for the user_proxy. The user_proxy can then decide whether to terminate the conversation. If not, steps 3 and 4 are repeated.</a:t>
            </a:r>
            <a:endParaRPr lang="en-US" sz="1500" dirty="0"/>
          </a:p>
        </p:txBody>
      </p:sp>
      <p:pic>
        <p:nvPicPr>
          <p:cNvPr id="7" name="Image 0" descr="preencoded.png">    </p:cNvPr>
          <p:cNvPicPr>
            <a:picLocks noChangeAspect="1"/>
          </p:cNvPicPr>
          <p:nvPr/>
        </p:nvPicPr>
        <p:blipFill>
          <a:blip r:embed="rId1"/>
          <a:stretch>
            <a:fillRect/>
          </a:stretch>
        </p:blipFill>
        <p:spPr>
          <a:xfrm>
            <a:off x="666869" y="3617833"/>
            <a:ext cx="8110776" cy="393644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48891" y="509826"/>
            <a:ext cx="8273415" cy="514945"/>
          </a:xfrm>
          <a:prstGeom prst="rect">
            <a:avLst/>
          </a:prstGeom>
          <a:noFill/>
          <a:ln/>
        </p:spPr>
        <p:txBody>
          <a:bodyPr wrap="none" lIns="0" tIns="0" rIns="0" bIns="0" rtlCol="0" anchor="t"/>
          <a:lstStyle/>
          <a:p>
            <a:pPr algn="l" indent="0" marL="0">
              <a:lnSpc>
                <a:spcPts val="4050"/>
              </a:lnSpc>
              <a:buNone/>
            </a:pPr>
            <a:r>
              <a:rPr lang="en-US" sz="3200" b="1" dirty="0">
                <a:solidFill>
                  <a:srgbClr val="FFE14D"/>
                </a:solidFill>
                <a:latin typeface="Comfortaa Bold" pitchFamily="34" charset="0"/>
                <a:ea typeface="Comfortaa Bold" pitchFamily="34" charset="-122"/>
                <a:cs typeface="Comfortaa Bold" pitchFamily="34" charset="-120"/>
              </a:rPr>
              <a:t>How Does AutoGen Generate Content?</a:t>
            </a:r>
            <a:endParaRPr lang="en-US" sz="3200" dirty="0"/>
          </a:p>
        </p:txBody>
      </p:sp>
      <p:sp>
        <p:nvSpPr>
          <p:cNvPr id="3" name="Text 1"/>
          <p:cNvSpPr/>
          <p:nvPr/>
        </p:nvSpPr>
        <p:spPr>
          <a:xfrm>
            <a:off x="648891" y="1395532"/>
            <a:ext cx="13332619" cy="296585"/>
          </a:xfrm>
          <a:prstGeom prst="rect">
            <a:avLst/>
          </a:prstGeom>
          <a:noFill/>
          <a:ln/>
        </p:spPr>
        <p:txBody>
          <a:bodyPr wrap="none" lIns="0" tIns="0" rIns="0" bIns="0" rtlCol="0" anchor="t"/>
          <a:lstStyle/>
          <a:p>
            <a:pPr algn="l" marL="342900" indent="-342900">
              <a:lnSpc>
                <a:spcPts val="2300"/>
              </a:lnSpc>
              <a:buSzPct val="100000"/>
              <a:buFont typeface="+mj-lt"/>
              <a:buAutoNum type="arabicPeriod" startAt="1"/>
            </a:pPr>
            <a:r>
              <a:rPr lang="en-US" sz="1450" dirty="0">
                <a:solidFill>
                  <a:srgbClr val="D7D4CC"/>
                </a:solidFill>
                <a:latin typeface="Raleway Medium" pitchFamily="34" charset="0"/>
                <a:ea typeface="Raleway Medium" pitchFamily="34" charset="-122"/>
                <a:cs typeface="Raleway Medium" pitchFamily="34" charset="-120"/>
              </a:rPr>
              <a:t>Agent Roles and Prompts</a:t>
            </a:r>
            <a:endParaRPr lang="en-US" sz="1450" dirty="0"/>
          </a:p>
        </p:txBody>
      </p:sp>
      <p:sp>
        <p:nvSpPr>
          <p:cNvPr id="4" name="Text 2"/>
          <p:cNvSpPr/>
          <p:nvPr/>
        </p:nvSpPr>
        <p:spPr>
          <a:xfrm>
            <a:off x="648891" y="1900595"/>
            <a:ext cx="13332619" cy="296585"/>
          </a:xfrm>
          <a:prstGeom prst="rect">
            <a:avLst/>
          </a:prstGeom>
          <a:noFill/>
          <a:ln/>
        </p:spPr>
        <p:txBody>
          <a:bodyPr wrap="none" lIns="0" tIns="0" rIns="0" bIns="0" rtlCol="0" anchor="t"/>
          <a:lstStyle/>
          <a:p>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Each agent is powered by an LLM (like GPT-4 or Claude) and is given a role + instructions (prompt). For example:</a:t>
            </a:r>
            <a:endParaRPr lang="en-US" sz="1450" dirty="0"/>
          </a:p>
        </p:txBody>
      </p:sp>
      <p:sp>
        <p:nvSpPr>
          <p:cNvPr id="5" name="Text 3"/>
          <p:cNvSpPr/>
          <p:nvPr/>
        </p:nvSpPr>
        <p:spPr>
          <a:xfrm>
            <a:off x="648891" y="2405658"/>
            <a:ext cx="13332619" cy="593169"/>
          </a:xfrm>
          <a:prstGeom prst="rect">
            <a:avLst/>
          </a:prstGeom>
          <a:noFill/>
          <a:ln/>
        </p:spPr>
        <p:txBody>
          <a:bodyPr wrap="square" lIns="0" tIns="0" rIns="0" bIns="0" rtlCol="0" anchor="t"/>
          <a:lstStyle/>
          <a:p>
            <a:pPr algn="l" indent="0" marL="0">
              <a:lnSpc>
                <a:spcPts val="2300"/>
              </a:lnSpc>
              <a:buNone/>
            </a:pPr>
            <a:r>
              <a:rPr lang="en-US" sz="1450" dirty="0">
                <a:solidFill>
                  <a:srgbClr val="FFD1A7"/>
                </a:solidFill>
                <a:latin typeface="Raleway Medium" pitchFamily="34" charset="0"/>
                <a:ea typeface="Raleway Medium" pitchFamily="34" charset="-122"/>
                <a:cs typeface="Raleway Medium" pitchFamily="34" charset="-120"/>
              </a:rPr>
              <a:t>UserProxyAgent</a:t>
            </a:r>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 represents the human user. </a:t>
            </a:r>
            <a:pPr algn="l" indent="0" marL="0">
              <a:lnSpc>
                <a:spcPts val="2300"/>
              </a:lnSpc>
              <a:buNone/>
            </a:pPr>
            <a:r>
              <a:rPr lang="en-US" sz="1450" dirty="0">
                <a:solidFill>
                  <a:srgbClr val="FFA44F"/>
                </a:solidFill>
                <a:latin typeface="Raleway Medium" pitchFamily="34" charset="0"/>
                <a:ea typeface="Raleway Medium" pitchFamily="34" charset="-122"/>
                <a:cs typeface="Raleway Medium" pitchFamily="34" charset="-120"/>
              </a:rPr>
              <a:t>AssistantAgent</a:t>
            </a:r>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 generates content based on instructions. CriticAgent: reviews and gives feedback. These agents communicate through structured conversations.</a:t>
            </a:r>
            <a:endParaRPr lang="en-US" sz="1450" dirty="0"/>
          </a:p>
        </p:txBody>
      </p:sp>
      <p:sp>
        <p:nvSpPr>
          <p:cNvPr id="6" name="Text 4"/>
          <p:cNvSpPr/>
          <p:nvPr/>
        </p:nvSpPr>
        <p:spPr>
          <a:xfrm>
            <a:off x="648891" y="3207306"/>
            <a:ext cx="13332619" cy="296585"/>
          </a:xfrm>
          <a:prstGeom prst="rect">
            <a:avLst/>
          </a:prstGeom>
          <a:noFill/>
          <a:ln/>
        </p:spPr>
        <p:txBody>
          <a:bodyPr wrap="none" lIns="0" tIns="0" rIns="0" bIns="0" rtlCol="0" anchor="t"/>
          <a:lstStyle/>
          <a:p>
            <a:pPr algn="l" marL="342900" indent="-342900">
              <a:lnSpc>
                <a:spcPts val="2300"/>
              </a:lnSpc>
              <a:buSzPct val="100000"/>
              <a:buFont typeface="+mj-lt"/>
              <a:buAutoNum type="arabicPeriod" startAt="1"/>
            </a:pPr>
            <a:r>
              <a:rPr lang="en-US" sz="1450" dirty="0">
                <a:solidFill>
                  <a:srgbClr val="D7D4CC"/>
                </a:solidFill>
                <a:latin typeface="Raleway Medium" pitchFamily="34" charset="0"/>
                <a:ea typeface="Raleway Medium" pitchFamily="34" charset="-122"/>
                <a:cs typeface="Raleway Medium" pitchFamily="34" charset="-120"/>
              </a:rPr>
              <a:t>Conversation Loops</a:t>
            </a:r>
            <a:endParaRPr lang="en-US" sz="1450" dirty="0"/>
          </a:p>
        </p:txBody>
      </p:sp>
      <p:sp>
        <p:nvSpPr>
          <p:cNvPr id="7" name="Text 5"/>
          <p:cNvSpPr/>
          <p:nvPr/>
        </p:nvSpPr>
        <p:spPr>
          <a:xfrm>
            <a:off x="648891" y="3712369"/>
            <a:ext cx="13332619" cy="296585"/>
          </a:xfrm>
          <a:prstGeom prst="rect">
            <a:avLst/>
          </a:prstGeom>
          <a:noFill/>
          <a:ln/>
        </p:spPr>
        <p:txBody>
          <a:bodyPr wrap="none" lIns="0" tIns="0" rIns="0" bIns="0" rtlCol="0" anchor="t"/>
          <a:lstStyle/>
          <a:p>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AutoGen enables multi-turn, multi-agent conversations. For example:</a:t>
            </a:r>
            <a:endParaRPr lang="en-US" sz="1450" dirty="0"/>
          </a:p>
        </p:txBody>
      </p:sp>
      <p:sp>
        <p:nvSpPr>
          <p:cNvPr id="8" name="Text 6"/>
          <p:cNvSpPr/>
          <p:nvPr/>
        </p:nvSpPr>
        <p:spPr>
          <a:xfrm>
            <a:off x="648891" y="4217432"/>
            <a:ext cx="13332619" cy="889754"/>
          </a:xfrm>
          <a:prstGeom prst="rect">
            <a:avLst/>
          </a:prstGeom>
          <a:noFill/>
          <a:ln/>
        </p:spPr>
        <p:txBody>
          <a:bodyPr wrap="square" lIns="0" tIns="0" rIns="0" bIns="0" rtlCol="0" anchor="t"/>
          <a:lstStyle/>
          <a:p>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The user gives a prompt via UserProxyAgent. AssistantAgent responds with generated content (e.g., code, essay, plan). CriticAgent may evaluate and suggest improvements. The loop continues until a final version is accepted. This multi-agent feedback loop leads to better content generation than single-shot prompting.</a:t>
            </a:r>
            <a:endParaRPr lang="en-US" sz="1450" dirty="0"/>
          </a:p>
        </p:txBody>
      </p:sp>
      <p:sp>
        <p:nvSpPr>
          <p:cNvPr id="9" name="Text 7"/>
          <p:cNvSpPr/>
          <p:nvPr/>
        </p:nvSpPr>
        <p:spPr>
          <a:xfrm>
            <a:off x="648891" y="5315664"/>
            <a:ext cx="13332619" cy="296585"/>
          </a:xfrm>
          <a:prstGeom prst="rect">
            <a:avLst/>
          </a:prstGeom>
          <a:noFill/>
          <a:ln/>
        </p:spPr>
        <p:txBody>
          <a:bodyPr wrap="none" lIns="0" tIns="0" rIns="0" bIns="0" rtlCol="0" anchor="t"/>
          <a:lstStyle/>
          <a:p>
            <a:pPr algn="l" marL="342900" indent="-342900">
              <a:lnSpc>
                <a:spcPts val="2300"/>
              </a:lnSpc>
              <a:buSzPct val="100000"/>
              <a:buFont typeface="+mj-lt"/>
              <a:buAutoNum type="arabicPeriod" startAt="1"/>
            </a:pPr>
            <a:r>
              <a:rPr lang="en-US" sz="1450" dirty="0">
                <a:solidFill>
                  <a:srgbClr val="D7D4CC"/>
                </a:solidFill>
                <a:latin typeface="Raleway Medium" pitchFamily="34" charset="0"/>
                <a:ea typeface="Raleway Medium" pitchFamily="34" charset="-122"/>
                <a:cs typeface="Raleway Medium" pitchFamily="34" charset="-120"/>
              </a:rPr>
              <a:t>LLM API Calls</a:t>
            </a:r>
            <a:endParaRPr lang="en-US" sz="1450" dirty="0"/>
          </a:p>
        </p:txBody>
      </p:sp>
      <p:sp>
        <p:nvSpPr>
          <p:cNvPr id="10" name="Text 8"/>
          <p:cNvSpPr/>
          <p:nvPr/>
        </p:nvSpPr>
        <p:spPr>
          <a:xfrm>
            <a:off x="648891" y="5820728"/>
            <a:ext cx="13332619" cy="593169"/>
          </a:xfrm>
          <a:prstGeom prst="rect">
            <a:avLst/>
          </a:prstGeom>
          <a:noFill/>
          <a:ln/>
        </p:spPr>
        <p:txBody>
          <a:bodyPr wrap="square" lIns="0" tIns="0" rIns="0" bIns="0" rtlCol="0" anchor="t"/>
          <a:lstStyle/>
          <a:p>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Each agent uses an underlying LLM API (e.g., OpenAI GPT-4 API). AutoGen controls the formatting of messages, roles, memory, etc., but the content generation still happens through the LLM.</a:t>
            </a:r>
            <a:endParaRPr lang="en-US" sz="1450" dirty="0"/>
          </a:p>
        </p:txBody>
      </p:sp>
      <p:sp>
        <p:nvSpPr>
          <p:cNvPr id="11" name="Text 9"/>
          <p:cNvSpPr/>
          <p:nvPr/>
        </p:nvSpPr>
        <p:spPr>
          <a:xfrm>
            <a:off x="648891" y="6622375"/>
            <a:ext cx="13332619" cy="296585"/>
          </a:xfrm>
          <a:prstGeom prst="rect">
            <a:avLst/>
          </a:prstGeom>
          <a:noFill/>
          <a:ln/>
        </p:spPr>
        <p:txBody>
          <a:bodyPr wrap="none" lIns="0" tIns="0" rIns="0" bIns="0" rtlCol="0" anchor="t"/>
          <a:lstStyle/>
          <a:p>
            <a:pPr algn="l" marL="342900" indent="-342900">
              <a:lnSpc>
                <a:spcPts val="2300"/>
              </a:lnSpc>
              <a:buSzPct val="100000"/>
              <a:buFont typeface="+mj-lt"/>
              <a:buAutoNum type="arabicPeriod" startAt="1"/>
            </a:pPr>
            <a:r>
              <a:rPr lang="en-US" sz="1450" dirty="0">
                <a:solidFill>
                  <a:srgbClr val="D7D4CC"/>
                </a:solidFill>
                <a:latin typeface="Raleway Medium" pitchFamily="34" charset="0"/>
                <a:ea typeface="Raleway Medium" pitchFamily="34" charset="-122"/>
                <a:cs typeface="Raleway Medium" pitchFamily="34" charset="-120"/>
              </a:rPr>
              <a:t>Custom Logic</a:t>
            </a:r>
            <a:endParaRPr lang="en-US" sz="1450" dirty="0"/>
          </a:p>
        </p:txBody>
      </p:sp>
      <p:sp>
        <p:nvSpPr>
          <p:cNvPr id="12" name="Text 10"/>
          <p:cNvSpPr/>
          <p:nvPr/>
        </p:nvSpPr>
        <p:spPr>
          <a:xfrm>
            <a:off x="648891" y="7127438"/>
            <a:ext cx="13332619" cy="593169"/>
          </a:xfrm>
          <a:prstGeom prst="rect">
            <a:avLst/>
          </a:prstGeom>
          <a:noFill/>
          <a:ln/>
        </p:spPr>
        <p:txBody>
          <a:bodyPr wrap="square" lIns="0" tIns="0" rIns="0" bIns="0" rtlCol="0" anchor="t"/>
          <a:lstStyle/>
          <a:p>
            <a:pPr algn="l" indent="0" marL="0">
              <a:lnSpc>
                <a:spcPts val="2300"/>
              </a:lnSpc>
              <a:buNone/>
            </a:pPr>
            <a:r>
              <a:rPr lang="en-US" sz="1450" dirty="0">
                <a:solidFill>
                  <a:srgbClr val="D7D4CC"/>
                </a:solidFill>
                <a:latin typeface="Raleway Medium" pitchFamily="34" charset="0"/>
                <a:ea typeface="Raleway Medium" pitchFamily="34" charset="-122"/>
                <a:cs typeface="Raleway Medium" pitchFamily="34" charset="-120"/>
              </a:rPr>
              <a:t>You can inject custom stopping criteria, validation functions, tools, or external APIs into the workflow to guide the generation and make it more dynamic and task-specific.</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89372" y="576024"/>
            <a:ext cx="4681299" cy="328255"/>
          </a:xfrm>
          <a:prstGeom prst="rect">
            <a:avLst/>
          </a:prstGeom>
          <a:noFill/>
          <a:ln/>
        </p:spPr>
        <p:txBody>
          <a:bodyPr wrap="none" lIns="0" tIns="0" rIns="0" bIns="0" rtlCol="0" anchor="t"/>
          <a:lstStyle/>
          <a:p>
            <a:pPr algn="l" indent="0" marL="0">
              <a:lnSpc>
                <a:spcPts val="2550"/>
              </a:lnSpc>
              <a:buNone/>
            </a:pPr>
            <a:r>
              <a:rPr lang="en-US" sz="2050" b="1" dirty="0">
                <a:solidFill>
                  <a:srgbClr val="FFE14D"/>
                </a:solidFill>
                <a:latin typeface="Comfortaa Bold" pitchFamily="34" charset="0"/>
                <a:ea typeface="Comfortaa Bold" pitchFamily="34" charset="-122"/>
                <a:cs typeface="Comfortaa Bold" pitchFamily="34" charset="-120"/>
              </a:rPr>
              <a:t>Static and dynamic conversations</a:t>
            </a:r>
            <a:endParaRPr lang="en-US" sz="2050" dirty="0"/>
          </a:p>
        </p:txBody>
      </p:sp>
      <p:sp>
        <p:nvSpPr>
          <p:cNvPr id="3" name="Text 1"/>
          <p:cNvSpPr/>
          <p:nvPr/>
        </p:nvSpPr>
        <p:spPr>
          <a:xfrm>
            <a:off x="689372" y="1298138"/>
            <a:ext cx="13251656" cy="945118"/>
          </a:xfrm>
          <a:prstGeom prst="rect">
            <a:avLst/>
          </a:prstGeom>
          <a:noFill/>
          <a:ln/>
        </p:spPr>
        <p:txBody>
          <a:bodyPr wrap="square" lIns="0" tIns="0" rIns="0" bIns="0" rtlCol="0" anchor="t"/>
          <a:lstStyle/>
          <a:p>
            <a:pPr algn="l" indent="0" marL="0">
              <a:lnSpc>
                <a:spcPts val="2450"/>
              </a:lnSpc>
              <a:buNone/>
            </a:pPr>
            <a:r>
              <a:rPr lang="en-US" sz="1550" dirty="0">
                <a:solidFill>
                  <a:srgbClr val="D7D4CC"/>
                </a:solidFill>
                <a:latin typeface="Raleway Medium" pitchFamily="34" charset="0"/>
                <a:ea typeface="Raleway Medium" pitchFamily="34" charset="-122"/>
                <a:cs typeface="Raleway Medium" pitchFamily="34" charset="-120"/>
              </a:rPr>
              <a:t>AutoGen  inherently supports </a:t>
            </a:r>
            <a:pPr algn="l" indent="0" marL="0">
              <a:lnSpc>
                <a:spcPts val="2450"/>
              </a:lnSpc>
              <a:buNone/>
            </a:pPr>
            <a:r>
              <a:rPr lang="en-US" sz="1550" b="1" u="sng" dirty="0">
                <a:solidFill>
                  <a:srgbClr val="D7D4CC"/>
                </a:solidFill>
                <a:latin typeface="Raleway Medium" pitchFamily="34" charset="0"/>
                <a:ea typeface="Raleway Medium" pitchFamily="34" charset="-122"/>
                <a:cs typeface="Raleway Medium" pitchFamily="34" charset="-120"/>
              </a:rPr>
              <a:t>dynamic conversations</a:t>
            </a:r>
            <a:pPr algn="l" indent="0" marL="0">
              <a:lnSpc>
                <a:spcPts val="2450"/>
              </a:lnSpc>
              <a:buNone/>
            </a:pPr>
            <a:r>
              <a:rPr lang="en-US" sz="1550" dirty="0">
                <a:solidFill>
                  <a:srgbClr val="D7D4CC"/>
                </a:solidFill>
                <a:latin typeface="Raleway Medium" pitchFamily="34" charset="0"/>
                <a:ea typeface="Raleway Medium" pitchFamily="34" charset="-122"/>
                <a:cs typeface="Raleway Medium" pitchFamily="34" charset="-120"/>
              </a:rPr>
              <a:t>. This dynamic nature allows the agent topology to adapt based on the actual conversation flow under varying input problem scenarios. Conversely, </a:t>
            </a:r>
            <a:pPr algn="l" indent="0" marL="0">
              <a:lnSpc>
                <a:spcPts val="2450"/>
              </a:lnSpc>
              <a:buNone/>
            </a:pPr>
            <a:r>
              <a:rPr lang="en-US" sz="1550" b="1" u="sng" dirty="0">
                <a:solidFill>
                  <a:srgbClr val="D7D4CC"/>
                </a:solidFill>
                <a:latin typeface="Raleway Medium" pitchFamily="34" charset="0"/>
                <a:ea typeface="Raleway Medium" pitchFamily="34" charset="-122"/>
                <a:cs typeface="Raleway Medium" pitchFamily="34" charset="-120"/>
              </a:rPr>
              <a:t>static conversations</a:t>
            </a:r>
            <a:pPr algn="l" indent="0" marL="0">
              <a:lnSpc>
                <a:spcPts val="2450"/>
              </a:lnSpc>
              <a:buNone/>
            </a:pPr>
            <a:r>
              <a:rPr lang="en-US" sz="1550" dirty="0">
                <a:solidFill>
                  <a:srgbClr val="D7D4CC"/>
                </a:solidFill>
                <a:latin typeface="Raleway Medium" pitchFamily="34" charset="0"/>
                <a:ea typeface="Raleway Medium" pitchFamily="34" charset="-122"/>
                <a:cs typeface="Raleway Medium" pitchFamily="34" charset="-120"/>
              </a:rPr>
              <a:t> adhere to a predefined topology. Dynamic conversations are particularly beneficial in complex settings where interaction patterns cannot be predetermined.</a:t>
            </a:r>
            <a:endParaRPr lang="en-US" sz="1550" dirty="0"/>
          </a:p>
        </p:txBody>
      </p:sp>
      <p:sp>
        <p:nvSpPr>
          <p:cNvPr id="4" name="Text 2"/>
          <p:cNvSpPr/>
          <p:nvPr/>
        </p:nvSpPr>
        <p:spPr>
          <a:xfrm>
            <a:off x="689372" y="2464832"/>
            <a:ext cx="13251656" cy="315039"/>
          </a:xfrm>
          <a:prstGeom prst="rect">
            <a:avLst/>
          </a:prstGeom>
          <a:noFill/>
          <a:ln/>
        </p:spPr>
        <p:txBody>
          <a:bodyPr wrap="none" lIns="0" tIns="0" rIns="0" bIns="0" rtlCol="0" anchor="t"/>
          <a:lstStyle/>
          <a:p>
            <a:pPr algn="l" marL="342900" indent="-342900">
              <a:lnSpc>
                <a:spcPts val="2450"/>
              </a:lnSpc>
              <a:buSzPct val="100000"/>
              <a:buFont typeface="+mj-lt"/>
              <a:buAutoNum type="arabicPeriod" startAt="1"/>
            </a:pPr>
            <a:r>
              <a:rPr lang="en-US" sz="1550" dirty="0">
                <a:solidFill>
                  <a:srgbClr val="D7D4CC"/>
                </a:solidFill>
                <a:latin typeface="Raleway Medium" pitchFamily="34" charset="0"/>
                <a:ea typeface="Raleway Medium" pitchFamily="34" charset="-122"/>
                <a:cs typeface="Raleway Medium" pitchFamily="34" charset="-120"/>
              </a:rPr>
              <a:t>Registered auto-reply</a:t>
            </a:r>
            <a:endParaRPr lang="en-US" sz="1550" dirty="0"/>
          </a:p>
        </p:txBody>
      </p:sp>
      <p:sp>
        <p:nvSpPr>
          <p:cNvPr id="5" name="Text 3"/>
          <p:cNvSpPr/>
          <p:nvPr/>
        </p:nvSpPr>
        <p:spPr>
          <a:xfrm>
            <a:off x="689372" y="3001447"/>
            <a:ext cx="13251656" cy="630079"/>
          </a:xfrm>
          <a:prstGeom prst="rect">
            <a:avLst/>
          </a:prstGeom>
          <a:noFill/>
          <a:ln/>
        </p:spPr>
        <p:txBody>
          <a:bodyPr wrap="square" lIns="0" tIns="0" rIns="0" bIns="0" rtlCol="0" anchor="t"/>
          <a:lstStyle/>
          <a:p>
            <a:pPr algn="l" indent="0" marL="0">
              <a:lnSpc>
                <a:spcPts val="2450"/>
              </a:lnSpc>
              <a:buNone/>
            </a:pPr>
            <a:r>
              <a:rPr lang="en-US" sz="1550" dirty="0">
                <a:solidFill>
                  <a:srgbClr val="D7D4CC"/>
                </a:solidFill>
                <a:latin typeface="Raleway Medium" pitchFamily="34" charset="0"/>
                <a:ea typeface="Raleway Medium" pitchFamily="34" charset="-122"/>
                <a:cs typeface="Raleway Medium" pitchFamily="34" charset="-120"/>
              </a:rPr>
              <a:t>With the pluggable auto-reply function, one can choose to invoke conversations with other agents depending on the content of the current message and context. For example:</a:t>
            </a:r>
            <a:endParaRPr lang="en-US" sz="1550" dirty="0"/>
          </a:p>
        </p:txBody>
      </p:sp>
      <p:sp>
        <p:nvSpPr>
          <p:cNvPr id="6" name="Text 4"/>
          <p:cNvSpPr/>
          <p:nvPr/>
        </p:nvSpPr>
        <p:spPr>
          <a:xfrm>
            <a:off x="689372" y="3853101"/>
            <a:ext cx="13251656" cy="315039"/>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FFE14D"/>
                </a:solidFill>
                <a:latin typeface="Raleway Medium" pitchFamily="34" charset="0"/>
                <a:ea typeface="Raleway Medium" pitchFamily="34" charset="-122"/>
                <a:cs typeface="Raleway Medium" pitchFamily="34" charset="-120"/>
              </a:rPr>
              <a:t>Hierarchical chat like in </a:t>
            </a:r>
            <a:pPr algn="l" indent="0" marL="0">
              <a:lnSpc>
                <a:spcPts val="2450"/>
              </a:lnSpc>
              <a:buNone/>
            </a:pPr>
            <a:r>
              <a:rPr lang="en-US" sz="1550" b="1" u="sng" dirty="0">
                <a:solidFill>
                  <a:srgbClr val="FFE14D"/>
                </a:solidFill>
                <a:latin typeface="Raleway Medium" pitchFamily="34" charset="0"/>
                <a:ea typeface="Raleway Medium" pitchFamily="34" charset="-122"/>
                <a:cs typeface="Raleway Medium" pitchFamily="34" charset="-120"/>
                <a:hlinkClick r:id="rId1" invalidUrl="" action="" tgtFrame="" tooltip="" history="1" highlightClick="0" endSnd="0">
                  <a:extLst>
                    <a:ext uri="{A12FA001-AC4F-418D-AE19-62706E023703}">
                      <ahyp:hlinkClr xmlns:ahyp="http://schemas.microsoft.com/office/drawing/2018/hyperlinkcolor" val="tx"/>
                    </a:ext>
                  </a:extLst>
                </a:hlinkClick>
              </a:rPr>
              <a:t>OptiGuide</a:t>
            </a:r>
            <a:pPr algn="l" indent="0" marL="0">
              <a:lnSpc>
                <a:spcPts val="2450"/>
              </a:lnSpc>
              <a:buNone/>
            </a:pPr>
            <a:r>
              <a:rPr lang="en-US" sz="1550" dirty="0">
                <a:solidFill>
                  <a:srgbClr val="FFE14D"/>
                </a:solidFill>
                <a:latin typeface="Raleway Medium" pitchFamily="34" charset="0"/>
                <a:ea typeface="Raleway Medium" pitchFamily="34" charset="-122"/>
                <a:cs typeface="Raleway Medium" pitchFamily="34" charset="-120"/>
              </a:rPr>
              <a:t>.</a:t>
            </a:r>
            <a:endParaRPr lang="en-US" sz="1550" dirty="0"/>
          </a:p>
        </p:txBody>
      </p:sp>
      <p:sp>
        <p:nvSpPr>
          <p:cNvPr id="7" name="Text 5"/>
          <p:cNvSpPr/>
          <p:nvPr/>
        </p:nvSpPr>
        <p:spPr>
          <a:xfrm>
            <a:off x="689372" y="4237077"/>
            <a:ext cx="13251656" cy="630079"/>
          </a:xfrm>
          <a:prstGeom prst="rect">
            <a:avLst/>
          </a:prstGeom>
          <a:noFill/>
          <a:ln/>
        </p:spPr>
        <p:txBody>
          <a:bodyPr wrap="square" lIns="0" tIns="0" rIns="0" bIns="0" rtlCol="0" anchor="t"/>
          <a:lstStyle/>
          <a:p>
            <a:pPr algn="l" marL="342900" indent="-342900">
              <a:lnSpc>
                <a:spcPts val="2450"/>
              </a:lnSpc>
              <a:buSzPct val="100000"/>
              <a:buChar char="•"/>
            </a:pPr>
            <a:r>
              <a:rPr lang="en-US" sz="1550" b="1" u="sng" dirty="0">
                <a:solidFill>
                  <a:srgbClr val="FFE14D"/>
                </a:solidFill>
                <a:latin typeface="Raleway Medium" pitchFamily="34" charset="0"/>
                <a:ea typeface="Raleway Medium" pitchFamily="34" charset="-122"/>
                <a:cs typeface="Raleway Medium" pitchFamily="34" charset="-120"/>
                <a:hlinkClick r:id="rId2" invalidUrl="" action="" tgtFrame="" tooltip="" history="1" highlightClick="0" endSnd="0">
                  <a:extLst>
                    <a:ext uri="{A12FA001-AC4F-418D-AE19-62706E023703}">
                      <ahyp:hlinkClr xmlns:ahyp="http://schemas.microsoft.com/office/drawing/2018/hyperlinkcolor" val="tx"/>
                    </a:ext>
                  </a:extLst>
                </a:hlinkClick>
              </a:rPr>
              <a:t>Dynamic Group Chat</a:t>
            </a:r>
            <a:pPr algn="l" indent="0" marL="0">
              <a:lnSpc>
                <a:spcPts val="2450"/>
              </a:lnSpc>
              <a:buNone/>
            </a:pPr>
            <a:r>
              <a:rPr lang="en-US" sz="1550" dirty="0">
                <a:solidFill>
                  <a:srgbClr val="D7D4CC"/>
                </a:solidFill>
                <a:latin typeface="Raleway Medium" pitchFamily="34" charset="0"/>
                <a:ea typeface="Raleway Medium" pitchFamily="34" charset="-122"/>
                <a:cs typeface="Raleway Medium" pitchFamily="34" charset="-120"/>
              </a:rPr>
              <a:t> which is a special form of hierarchical chat. In the system, we register a reply function in the group chat manager, which broadcasts messages and decides who the next speaker will be in a group chat setting.</a:t>
            </a:r>
            <a:endParaRPr lang="en-US" sz="1550" dirty="0"/>
          </a:p>
        </p:txBody>
      </p:sp>
      <p:sp>
        <p:nvSpPr>
          <p:cNvPr id="8" name="Text 6"/>
          <p:cNvSpPr/>
          <p:nvPr/>
        </p:nvSpPr>
        <p:spPr>
          <a:xfrm>
            <a:off x="689372" y="4936093"/>
            <a:ext cx="13251656" cy="630079"/>
          </a:xfrm>
          <a:prstGeom prst="rect">
            <a:avLst/>
          </a:prstGeom>
          <a:noFill/>
          <a:ln/>
        </p:spPr>
        <p:txBody>
          <a:bodyPr wrap="square" lIns="0" tIns="0" rIns="0" bIns="0" rtlCol="0" anchor="t"/>
          <a:lstStyle/>
          <a:p>
            <a:pPr algn="l" marL="342900" indent="-342900">
              <a:lnSpc>
                <a:spcPts val="2450"/>
              </a:lnSpc>
              <a:buSzPct val="100000"/>
              <a:buChar char="•"/>
            </a:pPr>
            <a:r>
              <a:rPr lang="en-US" sz="1550" b="1" u="sng" dirty="0">
                <a:solidFill>
                  <a:srgbClr val="FFE14D"/>
                </a:solidFill>
                <a:latin typeface="Raleway Medium" pitchFamily="34" charset="0"/>
                <a:ea typeface="Raleway Medium" pitchFamily="34" charset="-122"/>
                <a:cs typeface="Raleway Medium" pitchFamily="34" charset="-120"/>
                <a:hlinkClick r:id="rId3" invalidUrl="" action="" tgtFrame="" tooltip="" history="1" highlightClick="0" endSnd="0">
                  <a:extLst>
                    <a:ext uri="{A12FA001-AC4F-418D-AE19-62706E023703}">
                      <ahyp:hlinkClr xmlns:ahyp="http://schemas.microsoft.com/office/drawing/2018/hyperlinkcolor" val="tx"/>
                    </a:ext>
                  </a:extLst>
                </a:hlinkClick>
              </a:rPr>
              <a:t>Finite State Machine graphs to set speaker transition constraints</a:t>
            </a:r>
            <a:pPr algn="l" indent="0" marL="0">
              <a:lnSpc>
                <a:spcPts val="2450"/>
              </a:lnSpc>
              <a:buNone/>
            </a:pPr>
            <a:r>
              <a:rPr lang="en-US" sz="1550" dirty="0">
                <a:solidFill>
                  <a:srgbClr val="D7D4CC"/>
                </a:solidFill>
                <a:latin typeface="Raleway Medium" pitchFamily="34" charset="0"/>
                <a:ea typeface="Raleway Medium" pitchFamily="34" charset="-122"/>
                <a:cs typeface="Raleway Medium" pitchFamily="34" charset="-120"/>
              </a:rPr>
              <a:t> which is a special form of dynamic group chat. In this approach, a directed transition matrix is fed into group chat. Users can specify legal transitions or specify disallowed transitions.</a:t>
            </a:r>
            <a:endParaRPr lang="en-US" sz="1550" dirty="0"/>
          </a:p>
        </p:txBody>
      </p:sp>
      <p:sp>
        <p:nvSpPr>
          <p:cNvPr id="9" name="Text 7"/>
          <p:cNvSpPr/>
          <p:nvPr/>
        </p:nvSpPr>
        <p:spPr>
          <a:xfrm>
            <a:off x="689372" y="5635109"/>
            <a:ext cx="13251656" cy="315039"/>
          </a:xfrm>
          <a:prstGeom prst="rect">
            <a:avLst/>
          </a:prstGeom>
          <a:noFill/>
          <a:ln/>
        </p:spPr>
        <p:txBody>
          <a:bodyPr wrap="none" lIns="0" tIns="0" rIns="0" bIns="0" rtlCol="0" anchor="t"/>
          <a:lstStyle/>
          <a:p>
            <a:pPr algn="l" marL="342900" indent="-342900">
              <a:lnSpc>
                <a:spcPts val="2450"/>
              </a:lnSpc>
              <a:buSzPct val="100000"/>
              <a:buChar char="•"/>
            </a:pPr>
            <a:r>
              <a:rPr lang="en-US" sz="1550" dirty="0">
                <a:solidFill>
                  <a:srgbClr val="D7D4CC"/>
                </a:solidFill>
                <a:latin typeface="Raleway Medium" pitchFamily="34" charset="0"/>
                <a:ea typeface="Raleway Medium" pitchFamily="34" charset="-122"/>
                <a:cs typeface="Raleway Medium" pitchFamily="34" charset="-120"/>
              </a:rPr>
              <a:t>Nested chat like in </a:t>
            </a:r>
            <a:pPr algn="l" indent="0" marL="0">
              <a:lnSpc>
                <a:spcPts val="2450"/>
              </a:lnSpc>
              <a:buNone/>
            </a:pPr>
            <a:r>
              <a:rPr lang="en-US" sz="1550" b="1" u="sng" dirty="0">
                <a:solidFill>
                  <a:srgbClr val="FFE14D"/>
                </a:solidFill>
                <a:latin typeface="Raleway Medium" pitchFamily="34" charset="0"/>
                <a:ea typeface="Raleway Medium" pitchFamily="34" charset="-122"/>
                <a:cs typeface="Raleway Medium" pitchFamily="34" charset="-120"/>
                <a:hlinkClick r:id="rId4" invalidUrl="" action="" tgtFrame="" tooltip="" history="1" highlightClick="0" endSnd="0">
                  <a:extLst>
                    <a:ext uri="{A12FA001-AC4F-418D-AE19-62706E023703}">
                      <ahyp:hlinkClr xmlns:ahyp="http://schemas.microsoft.com/office/drawing/2018/hyperlinkcolor" val="tx"/>
                    </a:ext>
                  </a:extLst>
                </a:hlinkClick>
              </a:rPr>
              <a:t>conversational chess</a:t>
            </a:r>
            <a:pPr algn="l" indent="0" marL="0">
              <a:lnSpc>
                <a:spcPts val="2450"/>
              </a:lnSpc>
              <a:buNone/>
            </a:pPr>
            <a:r>
              <a:rPr lang="en-US" sz="1550" dirty="0">
                <a:solidFill>
                  <a:srgbClr val="D7D4CC"/>
                </a:solidFill>
                <a:latin typeface="Raleway Medium" pitchFamily="34" charset="0"/>
                <a:ea typeface="Raleway Medium" pitchFamily="34" charset="-122"/>
                <a:cs typeface="Raleway Medium" pitchFamily="34" charset="-120"/>
              </a:rPr>
              <a:t>.</a:t>
            </a:r>
            <a:endParaRPr lang="en-US" sz="1550" dirty="0"/>
          </a:p>
        </p:txBody>
      </p:sp>
      <p:sp>
        <p:nvSpPr>
          <p:cNvPr id="10" name="Text 8"/>
          <p:cNvSpPr/>
          <p:nvPr/>
        </p:nvSpPr>
        <p:spPr>
          <a:xfrm>
            <a:off x="689372" y="6171724"/>
            <a:ext cx="13251656" cy="315039"/>
          </a:xfrm>
          <a:prstGeom prst="rect">
            <a:avLst/>
          </a:prstGeom>
          <a:noFill/>
          <a:ln/>
        </p:spPr>
        <p:txBody>
          <a:bodyPr wrap="none" lIns="0" tIns="0" rIns="0" bIns="0" rtlCol="0" anchor="t"/>
          <a:lstStyle/>
          <a:p>
            <a:pPr algn="l" indent="0" marL="0">
              <a:lnSpc>
                <a:spcPts val="2450"/>
              </a:lnSpc>
              <a:buNone/>
            </a:pPr>
            <a:r>
              <a:rPr lang="en-US" sz="1550" b="1" u="sng" dirty="0">
                <a:solidFill>
                  <a:srgbClr val="D7D4CC"/>
                </a:solidFill>
                <a:latin typeface="Raleway Medium" pitchFamily="34" charset="0"/>
                <a:ea typeface="Raleway Medium" pitchFamily="34" charset="-122"/>
                <a:cs typeface="Raleway Medium" pitchFamily="34" charset="-120"/>
              </a:rPr>
              <a:t>LLM-Based Function Call:</a:t>
            </a:r>
            <a:endParaRPr lang="en-US" sz="1550" dirty="0"/>
          </a:p>
        </p:txBody>
      </p:sp>
      <p:sp>
        <p:nvSpPr>
          <p:cNvPr id="11" name="Text 9"/>
          <p:cNvSpPr/>
          <p:nvPr/>
        </p:nvSpPr>
        <p:spPr>
          <a:xfrm>
            <a:off x="689372" y="6708338"/>
            <a:ext cx="13251656" cy="945118"/>
          </a:xfrm>
          <a:prstGeom prst="rect">
            <a:avLst/>
          </a:prstGeom>
          <a:noFill/>
          <a:ln/>
        </p:spPr>
        <p:txBody>
          <a:bodyPr wrap="square" lIns="0" tIns="0" rIns="0" bIns="0" rtlCol="0" anchor="t"/>
          <a:lstStyle/>
          <a:p>
            <a:pPr algn="l" indent="0" marL="0">
              <a:lnSpc>
                <a:spcPts val="2450"/>
              </a:lnSpc>
              <a:buNone/>
            </a:pPr>
            <a:r>
              <a:rPr lang="en-US" sz="1550" dirty="0">
                <a:solidFill>
                  <a:srgbClr val="D7D4CC"/>
                </a:solidFill>
                <a:latin typeface="Raleway Medium" pitchFamily="34" charset="0"/>
                <a:ea typeface="Raleway Medium" pitchFamily="34" charset="-122"/>
                <a:cs typeface="Raleway Medium" pitchFamily="34" charset="-120"/>
              </a:rPr>
              <a:t>Another approach involves LLM-based function calls, where LLM decides if a specific function should be invoked based on the conversation's status during each inference. This approach enables dynamic multi-agent conversations, as seen in scenarios like </a:t>
            </a:r>
            <a:pPr algn="l" indent="0" marL="0">
              <a:lnSpc>
                <a:spcPts val="2450"/>
              </a:lnSpc>
              <a:buNone/>
            </a:pPr>
            <a:r>
              <a:rPr lang="en-US" sz="1550" b="1" u="sng" dirty="0">
                <a:solidFill>
                  <a:srgbClr val="FFE14D"/>
                </a:solidFill>
                <a:latin typeface="Raleway Medium" pitchFamily="34" charset="0"/>
                <a:ea typeface="Raleway Medium" pitchFamily="34" charset="-122"/>
                <a:cs typeface="Raleway Medium" pitchFamily="34" charset="-120"/>
                <a:hlinkClick r:id="rId5" invalidUrl="" action="" tgtFrame="" tooltip="" history="1" highlightClick="0" endSnd="0">
                  <a:extLst>
                    <a:ext uri="{A12FA001-AC4F-418D-AE19-62706E023703}">
                      <ahyp:hlinkClr xmlns:ahyp="http://schemas.microsoft.com/office/drawing/2018/hyperlinkcolor" val="tx"/>
                    </a:ext>
                  </a:extLst>
                </a:hlinkClick>
              </a:rPr>
              <a:t>multi-user math problem solving scenario</a:t>
            </a:r>
            <a:pPr algn="l" indent="0" marL="0">
              <a:lnSpc>
                <a:spcPts val="2450"/>
              </a:lnSpc>
              <a:buNone/>
            </a:pPr>
            <a:r>
              <a:rPr lang="en-US" sz="1550" dirty="0">
                <a:solidFill>
                  <a:srgbClr val="D7D4CC"/>
                </a:solidFill>
                <a:latin typeface="Raleway Medium" pitchFamily="34" charset="0"/>
                <a:ea typeface="Raleway Medium" pitchFamily="34" charset="-122"/>
                <a:cs typeface="Raleway Medium" pitchFamily="34" charset="-120"/>
              </a:rPr>
              <a:t>, where a student assistant automatically seeks expertise via function calls.</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36759" y="578882"/>
            <a:ext cx="4677966" cy="584716"/>
          </a:xfrm>
          <a:prstGeom prst="rect">
            <a:avLst/>
          </a:prstGeom>
          <a:noFill/>
          <a:ln/>
        </p:spPr>
        <p:txBody>
          <a:bodyPr wrap="none" lIns="0" tIns="0" rIns="0" bIns="0" rtlCol="0" anchor="t"/>
          <a:lstStyle/>
          <a:p>
            <a:pPr algn="l" indent="0" marL="0">
              <a:lnSpc>
                <a:spcPts val="4600"/>
              </a:lnSpc>
              <a:buNone/>
            </a:pPr>
            <a:r>
              <a:rPr lang="en-US" sz="3650" b="1" dirty="0">
                <a:solidFill>
                  <a:srgbClr val="FFE14D"/>
                </a:solidFill>
                <a:latin typeface="Comfortaa Bold" pitchFamily="34" charset="0"/>
                <a:ea typeface="Comfortaa Bold" pitchFamily="34" charset="-122"/>
                <a:cs typeface="Comfortaa Bold" pitchFamily="34" charset="-120"/>
              </a:rPr>
              <a:t>Use cases:</a:t>
            </a:r>
            <a:endParaRPr lang="en-US" sz="3650" dirty="0"/>
          </a:p>
        </p:txBody>
      </p:sp>
      <p:pic>
        <p:nvPicPr>
          <p:cNvPr id="3" name="Image 0" descr="preencoded.png">    </p:cNvPr>
          <p:cNvPicPr>
            <a:picLocks noChangeAspect="1"/>
          </p:cNvPicPr>
          <p:nvPr/>
        </p:nvPicPr>
        <p:blipFill>
          <a:blip r:embed="rId1"/>
          <a:stretch>
            <a:fillRect/>
          </a:stretch>
        </p:blipFill>
        <p:spPr>
          <a:xfrm>
            <a:off x="736759" y="1584603"/>
            <a:ext cx="9940766" cy="606873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36</Slides>
  <Notes>36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36</vt:i4>
      </vt:variant>
    </vt:vector>
  </HeadingPairs>
  <TitlesOfParts>
    <vt:vector size="3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2025-03-18T05:49:10Z</dcterms:created>
  <dcterms:modified xsi:type="dcterms:W3CDTF">2025-03-18T05:49:10Z</dcterms:modified>
</cp:coreProperties>
</file>